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E2CD"/>
          </a:solidFill>
        </a:fill>
      </a:tcStyle>
    </a:wholeTbl>
    <a:band2H>
      <a:tcTxStyle/>
      <a:tcStyle>
        <a:tcBdr/>
        <a:fill>
          <a:solidFill>
            <a:srgbClr val="FC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BCF"/>
          </a:solidFill>
        </a:fill>
      </a:tcStyle>
    </a:wholeTbl>
    <a:band2H>
      <a:tcTxStyle/>
      <a:tcStyle>
        <a:tcBdr/>
        <a:fill>
          <a:solidFill>
            <a:srgbClr val="E9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BCF"/>
          </a:solidFill>
        </a:fill>
      </a:tcStyle>
    </a:wholeTbl>
    <a:band2H>
      <a:tcTxStyle/>
      <a:tcStyle>
        <a:tcBdr/>
        <a:fill>
          <a:solidFill>
            <a:srgbClr val="E9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43" d="100"/>
          <a:sy n="14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106ap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ites.google.com/ku.edu.tr/comp125-spring2020/home" TargetMode="External"/><Relationship Id="rId4" Type="http://schemas.openxmlformats.org/officeDocument/2006/relationships/hyperlink" Target="https://compedu.stanford.edu/codeinplace/v1/#/course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Google Shape;50;p11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7175" indent="-25717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618445" indent="-27554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906235" indent="-22043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249135" indent="-22043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1592035" indent="-22043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21"/>
          </p:nvPr>
        </p:nvSpPr>
        <p:spPr>
          <a:xfrm>
            <a:off x="2395389" y="502295"/>
            <a:ext cx="4353223" cy="29066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2114103" y="3683496"/>
            <a:ext cx="4915794" cy="649636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14103" y="4326433"/>
            <a:ext cx="4915794" cy="34156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Adopted from Stanford Uni’s CS106ap course slides by Kylie Jue and Sonja Johnson-Yu and Code in Place by Piech and Sahami; Koca Uni’s Comp125 course by Ayca Tuzmen"/>
          <p:cNvSpPr txBox="1"/>
          <p:nvPr/>
        </p:nvSpPr>
        <p:spPr>
          <a:xfrm>
            <a:off x="-206074" y="4767171"/>
            <a:ext cx="8101535" cy="212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717" tIns="25717" rIns="25717" bIns="25717">
            <a:normAutofit/>
          </a:bodyPr>
          <a:lstStyle/>
          <a:p>
            <a:pPr lvl="2" indent="914400" defTabSz="257175">
              <a:spcBef>
                <a:spcPts val="100"/>
              </a:spcBef>
              <a:defRPr sz="7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Adopted from Stanford Uni’s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/>
              </a:rPr>
              <a:t>CS106ap course slides by Kylie Jue and Sonja Johnson-Yu</a:t>
            </a:r>
            <a:r>
              <a:t> and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/>
              </a:rPr>
              <a:t>Code in Place by Piech and Sahami</a:t>
            </a:r>
            <a:r>
              <a:t>; Koca Uni’s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/>
              </a:rPr>
              <a:t>Comp125 course by Ayca Tuzmen</a:t>
            </a:r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 i="1">
                <a:solidFill>
                  <a:srgbClr val="F4E1B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543050" y="400050"/>
            <a:ext cx="6115050" cy="457200"/>
          </a:xfrm>
          <a:prstGeom prst="rect">
            <a:avLst/>
          </a:prstGeom>
        </p:spPr>
        <p:txBody>
          <a:bodyPr lIns="34528" tIns="34528" rIns="34528" bIns="34528" anchor="ctr"/>
          <a:lstStyle>
            <a:lvl1pPr defTabSz="685800">
              <a:lnSpc>
                <a:spcPct val="70000"/>
              </a:lnSpc>
              <a:defRPr sz="3000" b="1">
                <a:solidFill>
                  <a:srgbClr val="00009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69" name="Body Level One…"/>
          <p:cNvSpPr txBox="1">
            <a:spLocks noGrp="1"/>
          </p:cNvSpPr>
          <p:nvPr>
            <p:ph type="body" idx="1"/>
          </p:nvPr>
        </p:nvSpPr>
        <p:spPr>
          <a:xfrm>
            <a:off x="1543050" y="857250"/>
            <a:ext cx="6286500" cy="3886200"/>
          </a:xfrm>
          <a:prstGeom prst="rect">
            <a:avLst/>
          </a:prstGeom>
        </p:spPr>
        <p:txBody>
          <a:bodyPr lIns="34528" tIns="34528" rIns="34528" bIns="34528"/>
          <a:lstStyle>
            <a:lvl1pPr marL="2540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75000"/>
              <a:buFontTx/>
              <a:buChar char="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Tx/>
              <a:buFont typeface="Monotype Sorts"/>
              <a:buNone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684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65000"/>
              <a:buFontTx/>
              <a:buChar char="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256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100000"/>
              <a:buFontTx/>
              <a:buChar char="•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828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100000"/>
              <a:buFontTx/>
              <a:buChar char="–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06530" y="4832746"/>
            <a:ext cx="223021" cy="221458"/>
          </a:xfrm>
          <a:prstGeom prst="rect">
            <a:avLst/>
          </a:prstGeom>
        </p:spPr>
        <p:txBody>
          <a:bodyPr lIns="34528" tIns="34528" rIns="34528" bIns="34528"/>
          <a:lstStyle>
            <a:lvl1pPr defTabSz="342900">
              <a:defRPr>
                <a:solidFill>
                  <a:srgbClr val="FFCC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57350" y="1597818"/>
            <a:ext cx="5829300" cy="1102520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opyright © 2018 Pearson Education, Ltd."/>
          <p:cNvSpPr txBox="1"/>
          <p:nvPr/>
        </p:nvSpPr>
        <p:spPr>
          <a:xfrm>
            <a:off x="1940480" y="4862988"/>
            <a:ext cx="1988821" cy="18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b">
            <a:spAutoFit/>
          </a:bodyPr>
          <a:lstStyle>
            <a:lvl1pPr algn="r" defTabSz="685800">
              <a:spcBef>
                <a:spcPts val="400"/>
              </a:spcBef>
              <a:defRPr sz="7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Copyright © 2018 Pearson Education, Ltd. </a:t>
            </a:r>
          </a:p>
        </p:txBody>
      </p:sp>
      <p:pic>
        <p:nvPicPr>
          <p:cNvPr id="19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53" y="4839890"/>
            <a:ext cx="628651" cy="19288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Google Shape;20;p4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24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33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42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580" y="4440597"/>
            <a:ext cx="681041" cy="67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extBox 7"/>
          <p:cNvSpPr txBox="1"/>
          <p:nvPr/>
        </p:nvSpPr>
        <p:spPr>
          <a:xfrm>
            <a:off x="2895027" y="4843121"/>
            <a:ext cx="2969216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Piech and Sahami, CS106A, Stanford University</a:t>
            </a:r>
          </a:p>
        </p:txBody>
      </p:sp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1657350" y="1597818"/>
            <a:ext cx="5829300" cy="1102520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>
                <a:solidFill>
                  <a:srgbClr val="000000"/>
                </a:solidFill>
              </a:defRPr>
            </a:lvl1pPr>
            <a:lvl2pPr marL="965200" indent="-355600">
              <a:buSzPts val="1400"/>
              <a:defRPr sz="1400">
                <a:solidFill>
                  <a:srgbClr val="000000"/>
                </a:solidFill>
              </a:defRPr>
            </a:lvl2pPr>
            <a:lvl3pPr marL="1422400" indent="-355600">
              <a:buSzPts val="1400"/>
              <a:defRPr sz="1400">
                <a:solidFill>
                  <a:srgbClr val="000000"/>
                </a:solidFill>
              </a:defRPr>
            </a:lvl3pPr>
            <a:lvl4pPr marL="1879600" indent="-355600">
              <a:buSzPts val="1400"/>
              <a:defRPr sz="1400">
                <a:solidFill>
                  <a:srgbClr val="000000"/>
                </a:solidFill>
              </a:defRPr>
            </a:lvl4pPr>
            <a:lvl5pPr marL="2336800" indent="-355600">
              <a:buSzPts val="1400"/>
              <a:defRPr sz="1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4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Google Shape;26;p5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>
                <a:solidFill>
                  <a:srgbClr val="000000"/>
                </a:solidFill>
              </a:defRPr>
            </a:lvl1pPr>
            <a:lvl2pPr marL="914400" indent="-304800">
              <a:buSzPts val="1200"/>
              <a:defRPr sz="1200">
                <a:solidFill>
                  <a:srgbClr val="000000"/>
                </a:solidFill>
              </a:defRPr>
            </a:lvl2pPr>
            <a:lvl3pPr marL="1371600" indent="-304800">
              <a:buSzPts val="1200"/>
              <a:defRPr sz="1200">
                <a:solidFill>
                  <a:srgbClr val="000000"/>
                </a:solidFill>
              </a:defRPr>
            </a:lvl3pPr>
            <a:lvl4pPr marL="1828800" indent="-304800">
              <a:buSzPts val="1200"/>
              <a:defRPr sz="1200">
                <a:solidFill>
                  <a:srgbClr val="000000"/>
                </a:solidFill>
              </a:defRPr>
            </a:lvl4pPr>
            <a:lvl5pPr marL="2286000" indent="-304800">
              <a:buSzPts val="1200"/>
              <a:defRPr sz="1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bg>
      <p:bgPr>
        <a:solidFill>
          <a:srgbClr val="C5D3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8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C5D3C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1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latin typeface="Caveat"/>
                <a:ea typeface="Caveat"/>
                <a:cs typeface="Caveat"/>
                <a:sym typeface="Caveat"/>
              </a:defRPr>
            </a:lvl1pPr>
            <a:lvl2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2pPr>
            <a:lvl3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3pPr>
            <a:lvl4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4pPr>
            <a:lvl5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mp130"/>
          <p:cNvSpPr txBox="1">
            <a:spLocks noGrp="1"/>
          </p:cNvSpPr>
          <p:nvPr>
            <p:ph type="title"/>
          </p:nvPr>
        </p:nvSpPr>
        <p:spPr>
          <a:xfrm>
            <a:off x="2114103" y="3810103"/>
            <a:ext cx="4915794" cy="6496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Variables and Expressions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23" y="1581626"/>
            <a:ext cx="8264954" cy="1921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0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309" name="Writing and Running in Script Mod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Writing and Running in Script Mode</a:t>
              </a:r>
            </a:p>
          </p:txBody>
        </p:sp>
      </p:grp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532" y="565655"/>
            <a:ext cx="6676936" cy="493452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Rectangle"/>
          <p:cNvSpPr/>
          <p:nvPr/>
        </p:nvSpPr>
        <p:spPr>
          <a:xfrm>
            <a:off x="1241992" y="3724829"/>
            <a:ext cx="3921421" cy="133940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1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961;p9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Arithmetic operators</a:t>
            </a:r>
          </a:p>
        </p:txBody>
      </p:sp>
      <p:sp>
        <p:nvSpPr>
          <p:cNvPr id="1166" name="Google Shape;962;p9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67" name="Google Shape;963;p97"/>
          <p:cNvGraphicFramePr/>
          <p:nvPr/>
        </p:nvGraphicFramePr>
        <p:xfrm>
          <a:off x="4505424" y="1017724"/>
          <a:ext cx="3911402" cy="20292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7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6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69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968;p9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Arithmetic operators</a:t>
            </a:r>
          </a:p>
        </p:txBody>
      </p:sp>
      <p:sp>
        <p:nvSpPr>
          <p:cNvPr id="1173" name="Google Shape;969;p9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74" name="Google Shape;970;p98"/>
          <p:cNvGraphicFramePr/>
          <p:nvPr/>
        </p:nvGraphicFramePr>
        <p:xfrm>
          <a:off x="4505424" y="1017724"/>
          <a:ext cx="3911402" cy="20292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5" name="Google Shape;971;p98"/>
          <p:cNvSpPr txBox="1"/>
          <p:nvPr/>
        </p:nvSpPr>
        <p:spPr>
          <a:xfrm>
            <a:off x="4505325" y="3031700"/>
            <a:ext cx="3911401" cy="155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This is your “order of operations” for Python!</a:t>
            </a:r>
          </a:p>
        </p:txBody>
      </p:sp>
      <p:grpSp>
        <p:nvGrpSpPr>
          <p:cNvPr id="117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7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77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976;p9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Arithmetic operators</a:t>
            </a:r>
          </a:p>
        </p:txBody>
      </p:sp>
      <p:sp>
        <p:nvSpPr>
          <p:cNvPr id="1181" name="Google Shape;977;p9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82" name="Google Shape;978;p99"/>
          <p:cNvGraphicFramePr/>
          <p:nvPr/>
        </p:nvGraphicFramePr>
        <p:xfrm>
          <a:off x="4505424" y="1017724"/>
          <a:ext cx="3911402" cy="20292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83" name="Google Shape;979;p99" descr="Google Shape;979;p9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H="1">
            <a:off x="6796150" y="3157735"/>
            <a:ext cx="1102200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4" name="Google Shape;980;p99"/>
          <p:cNvSpPr txBox="1"/>
          <p:nvPr/>
        </p:nvSpPr>
        <p:spPr>
          <a:xfrm>
            <a:off x="3631124" y="3031700"/>
            <a:ext cx="3599101" cy="155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Ties within rows are broken by going from left to right</a:t>
            </a:r>
          </a:p>
        </p:txBody>
      </p:sp>
      <p:grpSp>
        <p:nvGrpSpPr>
          <p:cNvPr id="118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8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86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985;p10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Let’s do some examples!</a:t>
            </a:r>
          </a:p>
        </p:txBody>
      </p:sp>
      <p:sp>
        <p:nvSpPr>
          <p:cNvPr id="1190" name="Google Shape;986;p10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</a:t>
            </a:r>
          </a:p>
          <a:p>
            <a:pPr indent="-419100">
              <a:buSzPts val="3000"/>
              <a:defRPr sz="3000"/>
            </a:pPr>
            <a:r>
              <a:t>5 + 1 / 2 - 4</a:t>
            </a:r>
          </a:p>
          <a:p>
            <a:pPr indent="-419100">
              <a:buSzPts val="3000"/>
              <a:defRPr sz="3000"/>
            </a:pPr>
            <a:r>
              <a:t>15 / 2.0 + 6</a:t>
            </a:r>
          </a:p>
          <a:p>
            <a:pPr indent="-419100">
              <a:buSzPts val="3000"/>
              <a:defRPr sz="3000"/>
            </a:pPr>
            <a:r>
              <a:t>5 + 1 / (2 - 4)</a:t>
            </a:r>
          </a:p>
          <a:p>
            <a:pPr indent="-419100">
              <a:buSzPts val="3000"/>
              <a:defRPr sz="3000"/>
            </a:pPr>
            <a:r>
              <a:t>5 + 1 // (2 - 4)</a:t>
            </a:r>
          </a:p>
          <a:p>
            <a:pPr indent="-419100">
              <a:buSzPts val="3000"/>
              <a:defRPr sz="3000"/>
            </a:pPr>
            <a:r>
              <a:t>1 * 2 + 3 * 5 % 4</a:t>
            </a:r>
          </a:p>
        </p:txBody>
      </p:sp>
      <p:sp>
        <p:nvSpPr>
          <p:cNvPr id="1191" name="Google Shape;987;p100"/>
          <p:cNvSpPr txBox="1"/>
          <p:nvPr/>
        </p:nvSpPr>
        <p:spPr>
          <a:xfrm>
            <a:off x="4007099" y="3406599"/>
            <a:ext cx="48252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Let’s all think about it</a:t>
            </a:r>
          </a:p>
        </p:txBody>
      </p:sp>
      <p:graphicFrame>
        <p:nvGraphicFramePr>
          <p:cNvPr id="1192" name="Google Shape;988;p100"/>
          <p:cNvGraphicFramePr/>
          <p:nvPr/>
        </p:nvGraphicFramePr>
        <p:xfrm>
          <a:off x="4505424" y="1017724"/>
          <a:ext cx="3911402" cy="20292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9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9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94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993;p10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Let’s do some examples!</a:t>
            </a:r>
          </a:p>
        </p:txBody>
      </p:sp>
      <p:sp>
        <p:nvSpPr>
          <p:cNvPr id="1198" name="Google Shape;994;p10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</a:t>
            </a:r>
          </a:p>
          <a:p>
            <a:pPr indent="-419100">
              <a:buSzPts val="3000"/>
              <a:defRPr sz="3000"/>
            </a:pPr>
            <a:r>
              <a:t>5 + 1 / 2 - 4</a:t>
            </a:r>
          </a:p>
          <a:p>
            <a:pPr indent="-419100">
              <a:buSzPts val="3000"/>
              <a:defRPr sz="3000"/>
            </a:pPr>
            <a:r>
              <a:t>15 / 2.0 + 6</a:t>
            </a:r>
          </a:p>
          <a:p>
            <a:pPr indent="-419100">
              <a:buSzPts val="3000"/>
              <a:defRPr sz="3000"/>
            </a:pPr>
            <a:r>
              <a:t>5 + 1 / (2 - 4)</a:t>
            </a:r>
          </a:p>
          <a:p>
            <a:pPr indent="-419100">
              <a:buSzPts val="3000"/>
              <a:defRPr sz="3000"/>
            </a:pPr>
            <a:r>
              <a:t>5 + 1 // (2 - 4)</a:t>
            </a:r>
          </a:p>
          <a:p>
            <a:pPr indent="-419100">
              <a:buSzPts val="3000"/>
              <a:defRPr sz="3000"/>
            </a:pPr>
            <a:r>
              <a:t>1 * 2 + 3 * 5 % 4</a:t>
            </a:r>
          </a:p>
        </p:txBody>
      </p:sp>
      <p:sp>
        <p:nvSpPr>
          <p:cNvPr id="1199" name="Google Shape;995;p101"/>
          <p:cNvSpPr txBox="1"/>
          <p:nvPr/>
        </p:nvSpPr>
        <p:spPr>
          <a:xfrm>
            <a:off x="5120425" y="3704525"/>
            <a:ext cx="26814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[demo]</a:t>
            </a:r>
          </a:p>
        </p:txBody>
      </p:sp>
      <p:graphicFrame>
        <p:nvGraphicFramePr>
          <p:cNvPr id="1200" name="Google Shape;996;p101"/>
          <p:cNvGraphicFramePr/>
          <p:nvPr/>
        </p:nvGraphicFramePr>
        <p:xfrm>
          <a:off x="4505424" y="1017724"/>
          <a:ext cx="3911402" cy="20292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0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0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02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001;p10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Let’s do some examples!</a:t>
            </a:r>
          </a:p>
        </p:txBody>
      </p:sp>
      <p:sp>
        <p:nvSpPr>
          <p:cNvPr id="1206" name="Google Shape;1002;p10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 → 10</a:t>
            </a:r>
          </a:p>
          <a:p>
            <a:pPr indent="-419100">
              <a:buSzPts val="3000"/>
              <a:defRPr sz="3000"/>
            </a:pPr>
            <a:r>
              <a:t>5 + 1 / 2 - 4 → 1.5</a:t>
            </a:r>
          </a:p>
          <a:p>
            <a:pPr indent="-419100">
              <a:buSzPts val="3000"/>
              <a:defRPr sz="3000"/>
            </a:pPr>
            <a:r>
              <a:t>15 / 2.0 + 6 → 13.5</a:t>
            </a:r>
          </a:p>
          <a:p>
            <a:pPr indent="-419100">
              <a:buSzPts val="3000"/>
              <a:defRPr sz="3000"/>
            </a:pPr>
            <a:r>
              <a:t>5 + 1 / (2 - 4) → 4.5</a:t>
            </a:r>
          </a:p>
          <a:p>
            <a:pPr indent="-419100">
              <a:buSzPts val="3000"/>
              <a:defRPr sz="3000"/>
            </a:pPr>
            <a:r>
              <a:t>5 + 1 // (2 - 4) → 4</a:t>
            </a:r>
          </a:p>
          <a:p>
            <a:pPr indent="-419100">
              <a:buSzPts val="3000"/>
              <a:defRPr sz="3000"/>
            </a:pPr>
            <a:r>
              <a:t>1 * 2 + 3 * 5 % 4 → 5</a:t>
            </a:r>
          </a:p>
        </p:txBody>
      </p:sp>
      <p:sp>
        <p:nvSpPr>
          <p:cNvPr id="1207" name="Google Shape;1003;p102"/>
          <p:cNvSpPr txBox="1"/>
          <p:nvPr/>
        </p:nvSpPr>
        <p:spPr>
          <a:xfrm>
            <a:off x="5120425" y="3704525"/>
            <a:ext cx="26814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[demo]</a:t>
            </a:r>
          </a:p>
        </p:txBody>
      </p:sp>
      <p:graphicFrame>
        <p:nvGraphicFramePr>
          <p:cNvPr id="1208" name="Google Shape;1004;p102"/>
          <p:cNvGraphicFramePr/>
          <p:nvPr/>
        </p:nvGraphicFramePr>
        <p:xfrm>
          <a:off x="4505424" y="1017724"/>
          <a:ext cx="3911402" cy="202920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5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1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0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10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009;p10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Let’s do some examples!</a:t>
            </a:r>
          </a:p>
        </p:txBody>
      </p:sp>
      <p:sp>
        <p:nvSpPr>
          <p:cNvPr id="1214" name="Google Shape;1010;p10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 → 10</a:t>
            </a:r>
          </a:p>
          <a:p>
            <a:pPr indent="-419100">
              <a:buSzPts val="3000"/>
              <a:defRPr sz="3000"/>
            </a:pPr>
            <a:r>
              <a:t>5 + 1 / 2 - 4 → 1.5</a:t>
            </a:r>
          </a:p>
          <a:p>
            <a:pPr indent="-419100">
              <a:buSzPts val="3000"/>
              <a:defRPr sz="3000"/>
            </a:pPr>
            <a:r>
              <a:t>15 / 2.0 + 6 → 13.5</a:t>
            </a:r>
          </a:p>
          <a:p>
            <a:pPr indent="-419100">
              <a:buSzPts val="3000"/>
              <a:defRPr sz="3000"/>
            </a:pPr>
            <a:r>
              <a:t>5 + 1 / (2 - 4) → 4.5</a:t>
            </a:r>
          </a:p>
          <a:p>
            <a:pPr indent="-419100">
              <a:buSzPts val="3000"/>
              <a:defRPr sz="3000"/>
            </a:pPr>
            <a:r>
              <a:t>5 + 1 // (2 - 4) → 4</a:t>
            </a:r>
          </a:p>
          <a:p>
            <a:pPr indent="-419100">
              <a:buSzPts val="3000"/>
              <a:defRPr sz="3000"/>
            </a:pPr>
            <a:r>
              <a:t>1 * 2 + 3 * 5 % 4 → 5</a:t>
            </a:r>
          </a:p>
        </p:txBody>
      </p:sp>
      <p:sp>
        <p:nvSpPr>
          <p:cNvPr id="1215" name="Google Shape;1011;p103"/>
          <p:cNvSpPr txBox="1"/>
          <p:nvPr/>
        </p:nvSpPr>
        <p:spPr>
          <a:xfrm>
            <a:off x="4364575" y="1152475"/>
            <a:ext cx="4216801" cy="2468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3000" b="1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NOTE</a:t>
            </a:r>
            <a:r>
              <a:rPr b="0"/>
              <a:t>: Any of the literals can also be replaced with variables that are associated with the same value</a:t>
            </a:r>
          </a:p>
        </p:txBody>
      </p:sp>
      <p:grpSp>
        <p:nvGrpSpPr>
          <p:cNvPr id="121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1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17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016;p10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Let’s do some examples!</a:t>
            </a:r>
          </a:p>
        </p:txBody>
      </p:sp>
      <p:sp>
        <p:nvSpPr>
          <p:cNvPr id="1221" name="Google Shape;1017;p10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 → 10</a:t>
            </a:r>
          </a:p>
          <a:p>
            <a:pPr indent="-419100">
              <a:buSzPts val="3000"/>
              <a:defRPr sz="3000"/>
            </a:pPr>
            <a:r>
              <a:t>5 + 1 / 2 - 4 → 1.5</a:t>
            </a:r>
          </a:p>
          <a:p>
            <a:pPr indent="-419100">
              <a:buSzPts val="3000"/>
              <a:defRPr sz="3000"/>
            </a:pPr>
            <a:r>
              <a:t>15 / 2.0 + 6 → 13.5</a:t>
            </a:r>
          </a:p>
          <a:p>
            <a:pPr indent="-419100">
              <a:buSzPts val="3000"/>
              <a:defRPr sz="3000"/>
            </a:pPr>
            <a:r>
              <a:t>5 + 1 / (2 - 4) → 4.5</a:t>
            </a:r>
          </a:p>
          <a:p>
            <a:pPr indent="-419100">
              <a:buSzPts val="3000"/>
              <a:defRPr sz="3000"/>
            </a:pPr>
            <a:r>
              <a:t>5 + 1 // (2 - 4) → 4</a:t>
            </a:r>
          </a:p>
          <a:p>
            <a:pPr indent="-419100">
              <a:buSzPts val="3000"/>
              <a:defRPr sz="3000"/>
            </a:pPr>
            <a:r>
              <a:t>1 * 2 + 3 * 5 % 4 → 5</a:t>
            </a:r>
          </a:p>
        </p:txBody>
      </p:sp>
      <p:sp>
        <p:nvSpPr>
          <p:cNvPr id="1222" name="Google Shape;1018;p104"/>
          <p:cNvSpPr txBox="1"/>
          <p:nvPr/>
        </p:nvSpPr>
        <p:spPr>
          <a:xfrm>
            <a:off x="4404874" y="1152475"/>
            <a:ext cx="4216801" cy="349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For example:</a:t>
            </a:r>
          </a:p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endParaRPr/>
          </a:p>
          <a:p>
            <a:pPr indent="457200">
              <a:defRPr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= 2</a:t>
            </a:r>
          </a:p>
          <a:p>
            <a:pPr indent="457200">
              <a:defRPr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4 + x * 3</a:t>
            </a:r>
          </a:p>
          <a:p>
            <a:pPr indent="457200">
              <a:defRPr sz="24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This evaluates to 10, just like our first example expression!</a:t>
            </a:r>
          </a:p>
        </p:txBody>
      </p:sp>
      <p:grpSp>
        <p:nvGrpSpPr>
          <p:cNvPr id="122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2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24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2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28" name="Expression Shorthand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Expression Shorthands</a:t>
              </a:r>
            </a:p>
          </p:txBody>
        </p:sp>
      </p:grpSp>
      <p:sp>
        <p:nvSpPr>
          <p:cNvPr id="1230" name="Content Placeholder 2"/>
          <p:cNvSpPr txBox="1"/>
          <p:nvPr/>
        </p:nvSpPr>
        <p:spPr>
          <a:xfrm>
            <a:off x="1528657" y="1574995"/>
            <a:ext cx="6280982" cy="3259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num1 = num1 + 1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num1 += 1</a:t>
            </a:r>
            <a:endParaRPr sz="240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num2 = num2 - 4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num2 -= 4</a:t>
            </a:r>
            <a:endParaRPr sz="240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num3 = num3 * 2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num3 *= 2</a:t>
            </a:r>
            <a:endParaRPr sz="240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num1 = num1 / 2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num1 /= 2</a:t>
            </a:r>
            <a:endParaRPr sz="240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2400"/>
          </a:p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Generally: </a:t>
            </a:r>
            <a:endParaRPr sz="1800" b="1">
              <a:latin typeface="Courier"/>
              <a:ea typeface="Courier"/>
              <a:cs typeface="Courier"/>
              <a:sym typeface="Courier"/>
            </a:endParaRPr>
          </a:p>
          <a:p>
            <a:pPr lvl="1" indent="457200" defTabSz="342900">
              <a:spcBef>
                <a:spcPts val="300"/>
              </a:spcBef>
              <a:defRPr sz="18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variable</a:t>
            </a:r>
            <a:r>
              <a:rPr b="0" i="0"/>
              <a:t>  </a:t>
            </a:r>
            <a:r>
              <a:rPr i="0"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/>
              <a:t>  </a:t>
            </a:r>
            <a:r>
              <a:t>variable</a:t>
            </a:r>
            <a:r>
              <a:rPr b="0" i="0"/>
              <a:t>  operator  (</a:t>
            </a:r>
            <a:r>
              <a:t>expression</a:t>
            </a:r>
            <a:r>
              <a:rPr b="0" i="0"/>
              <a:t>) </a:t>
            </a:r>
            <a:endParaRPr sz="2000"/>
          </a:p>
          <a:p>
            <a:pPr lvl="1" indent="457200" defTabSz="342900">
              <a:spcBef>
                <a:spcPts val="3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is same as:</a:t>
            </a:r>
            <a:endParaRPr sz="2000"/>
          </a:p>
          <a:p>
            <a:pPr lvl="1" indent="457200" defTabSz="342900">
              <a:spcBef>
                <a:spcPts val="300"/>
              </a:spcBef>
              <a:defRPr sz="18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variable</a:t>
            </a:r>
            <a:r>
              <a:rPr b="0" i="0"/>
              <a:t>  operator</a:t>
            </a:r>
            <a:r>
              <a:rPr i="0"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/>
              <a:t>  </a:t>
            </a:r>
            <a:r>
              <a:t>expression</a:t>
            </a:r>
          </a:p>
        </p:txBody>
      </p:sp>
      <p:sp>
        <p:nvSpPr>
          <p:cNvPr id="1231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" grpId="1" build="p" bldLvl="5" animBg="1" advAuto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3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34" name="Im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Implicit Type Conversion</a:t>
              </a:r>
            </a:p>
          </p:txBody>
        </p:sp>
      </p:grpSp>
      <p:sp>
        <p:nvSpPr>
          <p:cNvPr id="1236" name="Content Placeholder 2"/>
          <p:cNvSpPr txBox="1"/>
          <p:nvPr/>
        </p:nvSpPr>
        <p:spPr>
          <a:xfrm>
            <a:off x="1520190" y="1699591"/>
            <a:ext cx="6088713" cy="3130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Operations on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(except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that would result in an integer value are of type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</a:p>
          <a:p>
            <a:pPr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+ 7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12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782"/>
          </a:p>
          <a:p>
            <a:pPr marL="641223" lvl="1" indent="-188595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–"/>
              <a:defRPr sz="138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Dividing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results in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even if result is a round number (Ex.: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6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t> =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3.0</a:t>
            </a:r>
            <a:r>
              <a:t>) 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If either (or both) of operands are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the result is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</a:p>
          <a:p>
            <a:pPr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num3 + 1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2.9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979"/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Exponentiation depends on the result:</a:t>
            </a:r>
          </a:p>
          <a:p>
            <a:pPr lvl="2" indent="905255"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num2 ** 3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8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05255"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** -1  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0.5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237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6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246;p28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585215">
              <a:defRPr sz="3072"/>
            </a:lvl1pPr>
          </a:lstStyle>
          <a:p>
            <a:r>
              <a:t>How do computer program typically consists of?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185;p129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420623">
              <a:defRPr sz="2208"/>
            </a:lvl1pPr>
          </a:lstStyle>
          <a:p>
            <a:r>
              <a:t>How should we store information if it is known and never changes?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190;p130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420623">
              <a:defRPr sz="2208"/>
            </a:lvl1pPr>
          </a:lstStyle>
          <a:p>
            <a:r>
              <a:t>How should we store information if it is known and never changes?</a:t>
            </a:r>
          </a:p>
        </p:txBody>
      </p:sp>
      <p:sp>
        <p:nvSpPr>
          <p:cNvPr id="1242" name="Google Shape;1191;p130"/>
          <p:cNvSpPr txBox="1"/>
          <p:nvPr/>
        </p:nvSpPr>
        <p:spPr>
          <a:xfrm>
            <a:off x="2389350" y="3668150"/>
            <a:ext cx="4365300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Constants!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196;p131"/>
          <p:cNvSpPr txBox="1">
            <a:spLocks noGrp="1"/>
          </p:cNvSpPr>
          <p:nvPr>
            <p:ph type="title"/>
          </p:nvPr>
        </p:nvSpPr>
        <p:spPr>
          <a:xfrm>
            <a:off x="311699" y="5607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Constants are like variables that don’t change</a:t>
            </a:r>
          </a:p>
        </p:txBody>
      </p:sp>
      <p:sp>
        <p:nvSpPr>
          <p:cNvPr id="1245" name="Google Shape;1197;p131"/>
          <p:cNvSpPr txBox="1">
            <a:spLocks noGrp="1"/>
          </p:cNvSpPr>
          <p:nvPr>
            <p:ph type="body" idx="1"/>
          </p:nvPr>
        </p:nvSpPr>
        <p:spPr>
          <a:xfrm>
            <a:off x="311699" y="1282525"/>
            <a:ext cx="8520602" cy="3416401"/>
          </a:xfrm>
          <a:prstGeom prst="rect">
            <a:avLst/>
          </a:prstGeom>
        </p:spPr>
        <p:txBody>
          <a:bodyPr/>
          <a:lstStyle>
            <a:lvl1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lvl1pPr>
          </a:lstStyle>
          <a:p>
            <a:r>
              <a:t>Constants give descriptive names to literals</a:t>
            </a:r>
          </a:p>
        </p:txBody>
      </p:sp>
      <p:grpSp>
        <p:nvGrpSpPr>
          <p:cNvPr id="1248" name="Google Shape;1198;p131"/>
          <p:cNvGrpSpPr/>
          <p:nvPr/>
        </p:nvGrpSpPr>
        <p:grpSpPr>
          <a:xfrm>
            <a:off x="1322250" y="2696424"/>
            <a:ext cx="6499501" cy="1526401"/>
            <a:chOff x="0" y="0"/>
            <a:chExt cx="6499500" cy="1526400"/>
          </a:xfrm>
        </p:grpSpPr>
        <p:sp>
          <p:nvSpPr>
            <p:cNvPr id="1246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47" name="constants…"/>
            <p:cNvSpPr txBox="1"/>
            <p:nvPr/>
          </p:nvSpPr>
          <p:spPr>
            <a:xfrm>
              <a:off x="74512" y="119325"/>
              <a:ext cx="6350475" cy="128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constants</a:t>
              </a:r>
            </a:p>
            <a:p>
              <a:pPr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Use constants with descriptive names instead of literals directly in your code.</a:t>
              </a:r>
            </a:p>
          </p:txBody>
        </p:sp>
      </p:grpSp>
      <p:sp>
        <p:nvSpPr>
          <p:cNvPr id="1249" name="Google Shape;1199;p131"/>
          <p:cNvSpPr txBox="1"/>
          <p:nvPr/>
        </p:nvSpPr>
        <p:spPr>
          <a:xfrm>
            <a:off x="1322250" y="2099124"/>
            <a:ext cx="24888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 b="1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Style note</a:t>
            </a:r>
          </a:p>
        </p:txBody>
      </p:sp>
      <p:grpSp>
        <p:nvGrpSpPr>
          <p:cNvPr id="125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5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51" name="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Constants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5" grpId="1" build="p" bldLvl="5" animBg="1" advAuto="0"/>
      <p:bldP spid="1248" grpId="3" animBg="1" advAuto="0"/>
      <p:bldP spid="1249" grpId="2" animBg="1" advAuto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04;p1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Constants are like variables that don’t change</a:t>
            </a:r>
          </a:p>
        </p:txBody>
      </p:sp>
      <p:sp>
        <p:nvSpPr>
          <p:cNvPr id="1255" name="Google Shape;1205;p1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Constants give descriptive names to literals</a:t>
            </a:r>
            <a:br/>
            <a:endParaRPr/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Use all capital letters and snake_case when naming constants</a:t>
            </a:r>
          </a:p>
        </p:txBody>
      </p:sp>
      <p:grpSp>
        <p:nvGrpSpPr>
          <p:cNvPr id="1258" name="Google Shape;1206;p132"/>
          <p:cNvGrpSpPr/>
          <p:nvPr/>
        </p:nvGrpSpPr>
        <p:grpSpPr>
          <a:xfrm>
            <a:off x="1322250" y="3001224"/>
            <a:ext cx="6499501" cy="1526401"/>
            <a:chOff x="0" y="0"/>
            <a:chExt cx="6499500" cy="1526400"/>
          </a:xfrm>
        </p:grpSpPr>
        <p:sp>
          <p:nvSpPr>
            <p:cNvPr id="1256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7" name="constant names…"/>
            <p:cNvSpPr txBox="1"/>
            <p:nvPr/>
          </p:nvSpPr>
          <p:spPr>
            <a:xfrm>
              <a:off x="74512" y="108609"/>
              <a:ext cx="6350475" cy="130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constant names</a:t>
              </a:r>
            </a:p>
            <a:p>
              <a:pPr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Use all capital letters and snake_case, for example </a:t>
              </a:r>
              <a:r>
                <a:rPr b="1">
                  <a:latin typeface="Courier New"/>
                  <a:ea typeface="Courier New"/>
                  <a:cs typeface="Courier New"/>
                  <a:sym typeface="Courier New"/>
                </a:rPr>
                <a:t>MY_CONSTANT = 500</a:t>
              </a:r>
              <a:r>
                <a:t>.</a:t>
              </a:r>
            </a:p>
          </p:txBody>
        </p:sp>
      </p:grpSp>
      <p:sp>
        <p:nvSpPr>
          <p:cNvPr id="1259" name="Google Shape;1207;p132"/>
          <p:cNvSpPr txBox="1"/>
          <p:nvPr/>
        </p:nvSpPr>
        <p:spPr>
          <a:xfrm>
            <a:off x="1322250" y="2403924"/>
            <a:ext cx="24888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600" b="1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Style note</a:t>
            </a:r>
          </a:p>
        </p:txBody>
      </p:sp>
      <p:grpSp>
        <p:nvGrpSpPr>
          <p:cNvPr id="126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6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61" name="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Constants</a:t>
              </a:r>
            </a:p>
          </p:txBody>
        </p:sp>
      </p:grp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12;p13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Constants are like variables that don’t change</a:t>
            </a:r>
          </a:p>
        </p:txBody>
      </p:sp>
      <p:sp>
        <p:nvSpPr>
          <p:cNvPr id="1265" name="Google Shape;1213;p13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Constants give descriptive names to literals</a:t>
            </a:r>
            <a:br/>
            <a:endParaRPr/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Use all capital letters and snake_case when naming constants</a:t>
            </a:r>
            <a:br/>
            <a:endParaRPr/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Constants are usually assigned outside functions and at the top of your program file (underneath the imports)</a:t>
            </a:r>
          </a:p>
        </p:txBody>
      </p:sp>
      <p:grpSp>
        <p:nvGrpSpPr>
          <p:cNvPr id="126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6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67" name="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Constants</a:t>
              </a:r>
            </a:p>
          </p:txBody>
        </p:sp>
      </p:grp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7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71" name="Example of Using 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Example of Using Constants</a:t>
              </a:r>
            </a:p>
          </p:txBody>
        </p:sp>
      </p:grpSp>
      <p:sp>
        <p:nvSpPr>
          <p:cNvPr id="1273" name="Rectangle 1"/>
          <p:cNvSpPr/>
          <p:nvPr/>
        </p:nvSpPr>
        <p:spPr>
          <a:xfrm>
            <a:off x="1287378" y="887212"/>
            <a:ext cx="6569244" cy="374205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"""</a:t>
            </a:r>
            <a:br/>
            <a:r>
              <a:t>File: constants.py</a:t>
            </a:r>
            <a:br/>
            <a:r>
              <a:t>------------------</a:t>
            </a:r>
            <a:br/>
            <a:r>
              <a:t>An example program with constants</a:t>
            </a:r>
            <a:br/>
            <a:r>
              <a:t>"""</a:t>
            </a:r>
            <a:br/>
            <a:br/>
            <a:r>
              <a:rPr i="0">
                <a:solidFill>
                  <a:srgbClr val="000000"/>
                </a:solidFill>
              </a:rPr>
              <a:t>INCHES_IN_FOOT = </a:t>
            </a:r>
            <a:r>
              <a:rPr i="0">
                <a:solidFill>
                  <a:srgbClr val="0000FF"/>
                </a:solidFill>
              </a:rPr>
              <a:t>12</a:t>
            </a:r>
            <a:br>
              <a:rPr i="0">
                <a:solidFill>
                  <a:srgbClr val="0000FF"/>
                </a:solidFill>
              </a:rPr>
            </a:br>
            <a:br>
              <a:rPr i="0">
                <a:solidFill>
                  <a:srgbClr val="0000FF"/>
                </a:solidFill>
              </a:rPr>
            </a:br>
            <a:r>
              <a:rPr b="1" i="0">
                <a:solidFill>
                  <a:srgbClr val="000080"/>
                </a:solidFill>
              </a:rPr>
              <a:t>def </a:t>
            </a:r>
            <a:r>
              <a:rPr i="0">
                <a:solidFill>
                  <a:srgbClr val="000000"/>
                </a:solidFill>
              </a:rPr>
              <a:t>main():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feet = </a:t>
            </a:r>
            <a:r>
              <a:rPr i="0">
                <a:solidFill>
                  <a:srgbClr val="000080"/>
                </a:solidFill>
              </a:rPr>
              <a:t>float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i="0">
                <a:solidFill>
                  <a:srgbClr val="000080"/>
                </a:solidFill>
              </a:rPr>
              <a:t>input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b="1" i="0">
                <a:solidFill>
                  <a:srgbClr val="008080"/>
                </a:solidFill>
              </a:rPr>
              <a:t>"Enter number of feet: "</a:t>
            </a:r>
            <a:r>
              <a:rPr i="0">
                <a:solidFill>
                  <a:srgbClr val="000000"/>
                </a:solidFill>
              </a:rPr>
              <a:t>))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inches = feet * INCHES_IN_FOOT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</a:t>
            </a:r>
            <a:r>
              <a:rPr i="0">
                <a:solidFill>
                  <a:srgbClr val="000080"/>
                </a:solidFill>
              </a:rPr>
              <a:t>print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b="1" i="0">
                <a:solidFill>
                  <a:srgbClr val="008080"/>
                </a:solidFill>
              </a:rPr>
              <a:t>"That is " </a:t>
            </a:r>
            <a:r>
              <a:rPr i="0">
                <a:solidFill>
                  <a:srgbClr val="000000"/>
                </a:solidFill>
              </a:rPr>
              <a:t>+ </a:t>
            </a:r>
            <a:r>
              <a:rPr i="0">
                <a:solidFill>
                  <a:srgbClr val="000080"/>
                </a:solidFill>
              </a:rPr>
              <a:t>str</a:t>
            </a:r>
            <a:r>
              <a:rPr i="0">
                <a:solidFill>
                  <a:srgbClr val="000000"/>
                </a:solidFill>
              </a:rPr>
              <a:t>(inches) + </a:t>
            </a:r>
            <a:r>
              <a:rPr b="1" i="0">
                <a:solidFill>
                  <a:srgbClr val="008080"/>
                </a:solidFill>
              </a:rPr>
              <a:t>" inches!"</a:t>
            </a:r>
            <a:r>
              <a:rPr i="0">
                <a:solidFill>
                  <a:srgbClr val="000000"/>
                </a:solidFill>
              </a:rPr>
              <a:t>)</a:t>
            </a:r>
            <a:br>
              <a:rPr i="0">
                <a:solidFill>
                  <a:srgbClr val="000000"/>
                </a:solidFill>
              </a:rPr>
            </a:br>
            <a:br>
              <a:rPr i="0">
                <a:solidFill>
                  <a:srgbClr val="000000"/>
                </a:solidFill>
              </a:rPr>
            </a:br>
            <a:r>
              <a:t># This provided line is required at the end of a Python file</a:t>
            </a:r>
            <a:br/>
            <a:r>
              <a:t># to call the main() function.</a:t>
            </a:r>
            <a:br/>
            <a:r>
              <a:rPr b="1" i="0">
                <a:solidFill>
                  <a:srgbClr val="000080"/>
                </a:solidFill>
              </a:rPr>
              <a:t>if </a:t>
            </a:r>
            <a:r>
              <a:rPr i="0">
                <a:solidFill>
                  <a:srgbClr val="000000"/>
                </a:solidFill>
              </a:rPr>
              <a:t>__name__ == </a:t>
            </a:r>
            <a:r>
              <a:rPr b="1" i="0">
                <a:solidFill>
                  <a:srgbClr val="008080"/>
                </a:solidFill>
              </a:rPr>
              <a:t>'__main__'</a:t>
            </a:r>
            <a:r>
              <a:rPr i="0">
                <a:solidFill>
                  <a:srgbClr val="000000"/>
                </a:solidFill>
              </a:rPr>
              <a:t>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main()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7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276" name="Im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Implicit Type Conversion</a:t>
              </a:r>
            </a:p>
          </p:txBody>
        </p:sp>
      </p:grpSp>
      <p:sp>
        <p:nvSpPr>
          <p:cNvPr id="1278" name="Content Placeholder 2"/>
          <p:cNvSpPr txBox="1"/>
          <p:nvPr/>
        </p:nvSpPr>
        <p:spPr>
          <a:xfrm>
            <a:off x="1520190" y="1699591"/>
            <a:ext cx="6088713" cy="3130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Operations on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(except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that would result in an integer value are of type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</a:p>
          <a:p>
            <a:pPr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+ 7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12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782"/>
          </a:p>
          <a:p>
            <a:pPr marL="641223" lvl="1" indent="-188595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–"/>
              <a:defRPr sz="138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Dividing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results in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even if result is a round number (Ex.: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6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t> =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3.0</a:t>
            </a:r>
            <a:r>
              <a:t>) 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If either (or both) of operands are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the result is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</a:p>
          <a:p>
            <a:pPr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num3 + 1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2.9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979"/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Exponentiation depends on the result:</a:t>
            </a:r>
          </a:p>
          <a:p>
            <a:pPr lvl="2" indent="905255"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num2 ** 3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8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05255" defTabSz="339470">
              <a:lnSpc>
                <a:spcPct val="96000"/>
              </a:lnSpc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** -1  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0.5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279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  <p:pic>
        <p:nvPicPr>
          <p:cNvPr id="1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3" name="Image Gallery"/>
          <p:cNvGrpSpPr/>
          <p:nvPr/>
        </p:nvGrpSpPr>
        <p:grpSpPr>
          <a:xfrm>
            <a:off x="-28179" y="571665"/>
            <a:ext cx="9138445" cy="4979608"/>
            <a:chOff x="0" y="0"/>
            <a:chExt cx="9138443" cy="4979606"/>
          </a:xfrm>
        </p:grpSpPr>
        <p:pic>
          <p:nvPicPr>
            <p:cNvPr id="1281" name="kidplayluggage.jpeg" descr="kidplayluggage.jpeg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138444" cy="4573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2" name="Caption"/>
            <p:cNvSpPr/>
            <p:nvPr/>
          </p:nvSpPr>
          <p:spPr>
            <a:xfrm>
              <a:off x="0" y="4649406"/>
              <a:ext cx="913844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defTabSz="45720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Caption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8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732;p68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r>
              <a:t>Input, Process, Output</a:t>
            </a:r>
          </a:p>
        </p:txBody>
      </p:sp>
      <p:pic>
        <p:nvPicPr>
          <p:cNvPr id="317" name="ipo.mov" descr="ipo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0046" y="1880330"/>
            <a:ext cx="5489145" cy="306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500" fill="hold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750" fill="hold"/>
                                        <p:tgtEl>
                                          <p:spTgt spid="3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317"/>
                </p:tgtEl>
              </p:cMediaNode>
            </p:video>
          </p:childTnLst>
        </p:cTn>
      </p:par>
    </p:tnLst>
    <p:bldLst>
      <p:bldP spid="316" grpId="1" animBg="1" advAuto="0"/>
      <p:bldP spid="317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ypically, computer performs three-step process…"/>
          <p:cNvSpPr txBox="1">
            <a:spLocks noGrp="1"/>
          </p:cNvSpPr>
          <p:nvPr>
            <p:ph type="body" idx="4294967295"/>
          </p:nvPr>
        </p:nvSpPr>
        <p:spPr>
          <a:xfrm>
            <a:off x="950317" y="1174750"/>
            <a:ext cx="7380883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Typically, computer performs three-step process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Receive input</a:t>
            </a:r>
          </a:p>
          <a:p>
            <a:pPr marL="1085850" lvl="2" indent="-171450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Input: any data that the program receives while it is running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Perform some process on the input</a:t>
            </a:r>
          </a:p>
          <a:p>
            <a:pPr marL="1085850" lvl="2" indent="-171450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Example: mathematical calculation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Produce output</a:t>
            </a:r>
          </a:p>
        </p:txBody>
      </p:sp>
      <p:grpSp>
        <p:nvGrpSpPr>
          <p:cNvPr id="32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321" name="Input, Processing and Output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Input, Processing and Output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246;p28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r>
              <a:t>How do computers output?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27" name="print funct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print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329" name="Rectangle 1"/>
          <p:cNvSpPr/>
          <p:nvPr/>
        </p:nvSpPr>
        <p:spPr>
          <a:xfrm>
            <a:off x="1516525" y="823225"/>
            <a:ext cx="6110950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    </a:t>
            </a:r>
            <a:r>
              <a:rPr>
                <a:solidFill>
                  <a:srgbClr val="000080"/>
                </a:solidFill>
              </a:rPr>
              <a:t>print</a:t>
            </a:r>
            <a:r>
              <a:t>(</a:t>
            </a:r>
            <a:r>
              <a:rPr b="1">
                <a:solidFill>
                  <a:srgbClr val="008080"/>
                </a:solidFill>
              </a:rPr>
              <a:t>"This program adds two numbers."</a:t>
            </a:r>
            <a:r>
              <a:t>)</a:t>
            </a:r>
            <a:br/>
            <a:endParaRPr/>
          </a:p>
        </p:txBody>
      </p:sp>
      <p:sp>
        <p:nvSpPr>
          <p:cNvPr id="33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5900" y="1810276"/>
            <a:ext cx="6515100" cy="2850626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 b="1">
                <a:latin typeface="Courier"/>
                <a:ea typeface="Courier"/>
                <a:cs typeface="Courier"/>
                <a:sym typeface="Courier"/>
              </a:defRPr>
            </a:pPr>
            <a:r>
              <a:t>print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prints text to the terminal</a:t>
            </a:r>
          </a:p>
          <a:p>
            <a:pPr marL="244928" indent="-244928">
              <a:defRPr sz="2000"/>
            </a:pPr>
            <a:r>
              <a:t>Text printed is between double quotes ("text")</a:t>
            </a:r>
          </a:p>
          <a:p>
            <a:pPr marL="671512" lvl="1" indent="-214312">
              <a:spcBef>
                <a:spcPts val="400"/>
              </a:spcBef>
              <a:defRPr sz="1800"/>
            </a:pPr>
            <a:r>
              <a:t>Can also be between single quotes ('text')</a:t>
            </a:r>
            <a:endParaRPr sz="2000"/>
          </a:p>
          <a:p>
            <a:pPr marL="671512" lvl="1" indent="-214312">
              <a:spcBef>
                <a:spcPts val="400"/>
              </a:spcBef>
              <a:defRPr sz="1800"/>
            </a:pPr>
            <a:r>
              <a:t>Choice of quotes depends on text you are printing</a:t>
            </a:r>
            <a:endParaRPr sz="2000"/>
          </a:p>
          <a:p>
            <a:pPr marL="1085850" lvl="2" indent="-171450">
              <a:spcBef>
                <a:spcPts val="400"/>
              </a:spcBef>
              <a:defRPr sz="1800"/>
            </a:pPr>
            <a:r>
              <a:t>Double quotes when text contains single quotes </a:t>
            </a:r>
          </a:p>
          <a:p>
            <a:pPr marL="0" lvl="2" indent="91440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t>print("no, you didn't")	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➔ </a:t>
            </a:r>
            <a:r>
              <a:t>no, you didn't</a:t>
            </a:r>
            <a:endParaRPr sz="1800"/>
          </a:p>
          <a:p>
            <a:pPr marL="1085850" lvl="2" indent="-171450">
              <a:spcBef>
                <a:spcPts val="400"/>
              </a:spcBef>
              <a:defRPr sz="1800"/>
            </a:pPr>
            <a:r>
              <a:t>Single quotes when text contains double quotes</a:t>
            </a:r>
          </a:p>
          <a:p>
            <a:pPr marL="0" lvl="2" indent="914400">
              <a:spcBef>
                <a:spcPts val="300"/>
              </a:spcBef>
              <a:buSzTx/>
              <a:buNone/>
              <a:defRPr sz="1600" b="1">
                <a:latin typeface="Courier"/>
                <a:ea typeface="Courier"/>
                <a:cs typeface="Courier"/>
                <a:sym typeface="Courier"/>
              </a:defRPr>
            </a:pPr>
            <a:r>
              <a:t>print('say "hi" Karel')	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➔	</a:t>
            </a:r>
            <a:r>
              <a:t>say "hi" Karel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732;p68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r>
              <a:t>Our first program </a:t>
            </a:r>
          </a:p>
        </p:txBody>
      </p:sp>
      <p:pic>
        <p:nvPicPr>
          <p:cNvPr id="333" name="Picture 4" descr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98918" y="1240135"/>
            <a:ext cx="2237549" cy="2237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36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Our First Python Program</a:t>
              </a:r>
            </a:p>
          </p:txBody>
        </p:sp>
      </p:grpSp>
      <p:sp>
        <p:nvSpPr>
          <p:cNvPr id="338" name="Rectangle 1"/>
          <p:cNvSpPr/>
          <p:nvPr/>
        </p:nvSpPr>
        <p:spPr>
          <a:xfrm>
            <a:off x="1371600" y="1100933"/>
            <a:ext cx="6477000" cy="3268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200" b="1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"""</a:t>
            </a:r>
            <a:br/>
            <a:r>
              <a:t>File: helloworld.py</a:t>
            </a:r>
            <a:br/>
            <a:r>
              <a:t>-------------------</a:t>
            </a:r>
            <a:br/>
            <a:r>
              <a:t>This is our first python program.  It is customary to</a:t>
            </a:r>
            <a:br/>
            <a:r>
              <a:t>have a programmer's first program write "hello world"</a:t>
            </a:r>
            <a:br/>
            <a:r>
              <a:t>(inspired by the first program in Brian Kernighan and</a:t>
            </a:r>
            <a:br/>
            <a:r>
              <a:t>Dennis Ritchie's classic book, 'The C Programming Language.')</a:t>
            </a:r>
            <a:br/>
            <a:r>
              <a:t>"""</a:t>
            </a:r>
            <a:endParaRPr i="1">
              <a:solidFill>
                <a:srgbClr val="808080"/>
              </a:solidFill>
            </a:endParaRPr>
          </a:p>
          <a:p>
            <a:pPr defTabSz="685800">
              <a:defRPr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br/>
            <a:r>
              <a:rPr b="1" i="0">
                <a:solidFill>
                  <a:srgbClr val="000080"/>
                </a:solidFill>
              </a:rPr>
              <a:t>def </a:t>
            </a:r>
            <a:r>
              <a:rPr i="0">
                <a:solidFill>
                  <a:srgbClr val="000000"/>
                </a:solidFill>
              </a:rPr>
              <a:t>main():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</a:t>
            </a:r>
            <a:r>
              <a:rPr i="0">
                <a:solidFill>
                  <a:srgbClr val="000080"/>
                </a:solidFill>
              </a:rPr>
              <a:t>print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b="1" i="0">
                <a:solidFill>
                  <a:srgbClr val="008080"/>
                </a:solidFill>
              </a:rPr>
              <a:t>"hello, world!"</a:t>
            </a:r>
            <a:r>
              <a:rPr i="0">
                <a:solidFill>
                  <a:srgbClr val="000000"/>
                </a:solidFill>
              </a:rPr>
              <a:t>)</a:t>
            </a:r>
            <a:br>
              <a:rPr i="0">
                <a:solidFill>
                  <a:srgbClr val="000000"/>
                </a:solidFill>
              </a:rPr>
            </a:br>
            <a:br>
              <a:rPr i="0">
                <a:solidFill>
                  <a:srgbClr val="000000"/>
                </a:solidFill>
              </a:rPr>
            </a:br>
            <a:br>
              <a:rPr i="0">
                <a:solidFill>
                  <a:srgbClr val="000000"/>
                </a:solidFill>
              </a:rPr>
            </a:br>
            <a:r>
              <a:t># This provided line is required at the end of a Python</a:t>
            </a:r>
            <a:endParaRPr>
              <a:solidFill>
                <a:srgbClr val="3366FF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685800">
              <a:defRPr sz="1200"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file to call the main() function.</a:t>
            </a:r>
            <a:br/>
            <a:r>
              <a:rPr b="1" i="0">
                <a:solidFill>
                  <a:srgbClr val="000080"/>
                </a:solidFill>
              </a:rPr>
              <a:t>if </a:t>
            </a:r>
            <a:r>
              <a:rPr i="0">
                <a:solidFill>
                  <a:srgbClr val="000000"/>
                </a:solidFill>
              </a:rPr>
              <a:t>__name__ == </a:t>
            </a:r>
            <a:r>
              <a:rPr b="1" i="0">
                <a:solidFill>
                  <a:srgbClr val="008080"/>
                </a:solidFill>
              </a:rPr>
              <a:t>'__main__'</a:t>
            </a:r>
            <a:r>
              <a:rPr i="0">
                <a:solidFill>
                  <a:srgbClr val="000000"/>
                </a:solidFill>
              </a:rPr>
              <a:t>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main()			# little bit different than in Karel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4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41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Our First Python Program</a:t>
              </a:r>
            </a:p>
          </p:txBody>
        </p:sp>
      </p:grpSp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49" y="680441"/>
            <a:ext cx="5829301" cy="435383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Rectangle: Rounded Corners 3"/>
          <p:cNvSpPr/>
          <p:nvPr/>
        </p:nvSpPr>
        <p:spPr>
          <a:xfrm>
            <a:off x="3276600" y="4737100"/>
            <a:ext cx="495300" cy="22225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</a:ln>
        </p:spPr>
        <p:txBody>
          <a:bodyPr lIns="34289" tIns="34289" rIns="34289" bIns="34289"/>
          <a:lstStyle/>
          <a:p>
            <a:pPr defTabSz="685800">
              <a:defRPr sz="1800">
                <a:solidFill>
                  <a:srgbClr val="3366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48" y="680439"/>
            <a:ext cx="5829300" cy="43538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48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Our First Python Program</a:t>
              </a:r>
            </a:p>
          </p:txBody>
        </p:sp>
      </p:grpSp>
      <p:sp>
        <p:nvSpPr>
          <p:cNvPr id="350" name="TextBox 4"/>
          <p:cNvSpPr txBox="1"/>
          <p:nvPr/>
        </p:nvSpPr>
        <p:spPr>
          <a:xfrm>
            <a:off x="4390658" y="4325814"/>
            <a:ext cx="2842115" cy="378603"/>
          </a:xfrm>
          <a:prstGeom prst="rect">
            <a:avLst/>
          </a:prstGeom>
          <a:solidFill>
            <a:srgbClr val="FFFFCC"/>
          </a:solidFill>
          <a:ln w="3175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342900">
              <a:defRPr sz="1000">
                <a:solidFill>
                  <a:srgbClr val="01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This is on a PC.</a:t>
            </a:r>
            <a:endParaRPr>
              <a:solidFill>
                <a:srgbClr val="3366FF"/>
              </a:solidFill>
            </a:endParaRPr>
          </a:p>
          <a:p>
            <a:pPr algn="ctr" defTabSz="342900">
              <a:defRPr sz="1000">
                <a:solidFill>
                  <a:srgbClr val="01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On Macs: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python3 helloworld.py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172;p16"/>
          <p:cNvSpPr txBox="1">
            <a:spLocks noGrp="1"/>
          </p:cNvSpPr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r>
              <a:t>Today’s questions</a:t>
            </a:r>
          </a:p>
        </p:txBody>
      </p:sp>
      <p:sp>
        <p:nvSpPr>
          <p:cNvPr id="267" name="Google Shape;173;p16"/>
          <p:cNvSpPr txBox="1">
            <a:spLocks noGrp="1"/>
          </p:cNvSpPr>
          <p:nvPr>
            <p:ph type="body" sz="half" idx="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 marL="0" indent="0" algn="l">
              <a:lnSpc>
                <a:spcPct val="115000"/>
              </a:lnSpc>
              <a:defRPr sz="1800"/>
            </a:pPr>
            <a:r>
              <a:t>How do computers conduct tasks we ask for?</a:t>
            </a:r>
          </a:p>
          <a:p>
            <a:pPr marL="0" indent="0" algn="l">
              <a:lnSpc>
                <a:spcPct val="115000"/>
              </a:lnSpc>
              <a:defRPr sz="1800"/>
            </a:pPr>
            <a:endParaRPr/>
          </a:p>
          <a:p>
            <a:pPr marL="0" indent="0" algn="l">
              <a:lnSpc>
                <a:spcPct val="115000"/>
              </a:lnSpc>
              <a:defRPr sz="1800"/>
            </a:pPr>
            <a:r>
              <a:t>How do computers store information (data) using code?</a:t>
            </a:r>
          </a:p>
          <a:p>
            <a:pPr marL="0" indent="0" algn="l">
              <a:lnSpc>
                <a:spcPct val="115000"/>
              </a:lnSpc>
              <a:spcBef>
                <a:spcPts val="1600"/>
              </a:spcBef>
              <a:defRPr sz="1800"/>
            </a:pPr>
            <a:r>
              <a:t>Once we store that information, how do we use it?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47" y="680438"/>
            <a:ext cx="5829299" cy="43538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5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54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Our First Python Program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confettianimate.gif" descr="confettianimate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39220" y="216140"/>
            <a:ext cx="9422440" cy="471122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extBox 1"/>
          <p:cNvSpPr txBox="1"/>
          <p:nvPr/>
        </p:nvSpPr>
        <p:spPr>
          <a:xfrm>
            <a:off x="2021351" y="219810"/>
            <a:ext cx="4881490" cy="969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You’re now all Python programmers!</a:t>
            </a:r>
          </a:p>
        </p:txBody>
      </p:sp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48962" y="3299904"/>
            <a:ext cx="1159329" cy="1471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2" name="Speech Bubble: Rectangle with Corners Rounded 7"/>
          <p:cNvGrpSpPr/>
          <p:nvPr/>
        </p:nvGrpSpPr>
        <p:grpSpPr>
          <a:xfrm>
            <a:off x="4146712" y="3028271"/>
            <a:ext cx="3316800" cy="1307788"/>
            <a:chOff x="0" y="0"/>
            <a:chExt cx="3316798" cy="1307787"/>
          </a:xfrm>
        </p:grpSpPr>
        <p:sp>
          <p:nvSpPr>
            <p:cNvPr id="360" name="Shape"/>
            <p:cNvSpPr/>
            <p:nvPr/>
          </p:nvSpPr>
          <p:spPr>
            <a:xfrm>
              <a:off x="0" y="0"/>
              <a:ext cx="3316799" cy="130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61" y="2599"/>
                  </a:moveTo>
                  <a:cubicBezTo>
                    <a:pt x="5061" y="1163"/>
                    <a:pt x="5520" y="0"/>
                    <a:pt x="6086" y="0"/>
                  </a:cubicBezTo>
                  <a:lnTo>
                    <a:pt x="7818" y="0"/>
                  </a:lnTo>
                  <a:lnTo>
                    <a:pt x="20575" y="0"/>
                  </a:lnTo>
                  <a:cubicBezTo>
                    <a:pt x="21141" y="0"/>
                    <a:pt x="21600" y="1163"/>
                    <a:pt x="21600" y="2599"/>
                  </a:cubicBezTo>
                  <a:lnTo>
                    <a:pt x="21600" y="12993"/>
                  </a:lnTo>
                  <a:cubicBezTo>
                    <a:pt x="21600" y="14429"/>
                    <a:pt x="21141" y="15592"/>
                    <a:pt x="20575" y="15592"/>
                  </a:cubicBezTo>
                  <a:lnTo>
                    <a:pt x="11952" y="15592"/>
                  </a:lnTo>
                  <a:lnTo>
                    <a:pt x="0" y="21600"/>
                  </a:lnTo>
                  <a:lnTo>
                    <a:pt x="7818" y="15592"/>
                  </a:lnTo>
                  <a:lnTo>
                    <a:pt x="6086" y="15592"/>
                  </a:lnTo>
                  <a:cubicBezTo>
                    <a:pt x="5520" y="15592"/>
                    <a:pt x="5061" y="14429"/>
                    <a:pt x="5061" y="12993"/>
                  </a:cubicBezTo>
                  <a:lnTo>
                    <a:pt x="5061" y="12993"/>
                  </a:lnTo>
                  <a:lnTo>
                    <a:pt x="5061" y="9095"/>
                  </a:lnTo>
                  <a:close/>
                </a:path>
              </a:pathLst>
            </a:custGeom>
            <a:noFill/>
            <a:ln w="25400" cap="flat">
              <a:solidFill>
                <a:srgbClr val="376092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1" name="hey_that_looks_ like_what_I_ taught_them()"/>
            <p:cNvSpPr txBox="1"/>
            <p:nvPr/>
          </p:nvSpPr>
          <p:spPr>
            <a:xfrm>
              <a:off x="871856" y="18626"/>
              <a:ext cx="2350281" cy="906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hey_that_looks_ like_what_I_ taught_them()</a:t>
              </a:r>
            </a:p>
          </p:txBody>
        </p:sp>
      </p:grpSp>
      <p:grpSp>
        <p:nvGrpSpPr>
          <p:cNvPr id="365" name="Arc 2"/>
          <p:cNvGrpSpPr/>
          <p:nvPr/>
        </p:nvGrpSpPr>
        <p:grpSpPr>
          <a:xfrm>
            <a:off x="3533716" y="4241640"/>
            <a:ext cx="367883" cy="144335"/>
            <a:chOff x="0" y="0"/>
            <a:chExt cx="367882" cy="144333"/>
          </a:xfrm>
        </p:grpSpPr>
        <p:sp>
          <p:nvSpPr>
            <p:cNvPr id="363" name="Shape"/>
            <p:cNvSpPr/>
            <p:nvPr/>
          </p:nvSpPr>
          <p:spPr>
            <a:xfrm rot="5400000">
              <a:off x="111774" y="-111775"/>
              <a:ext cx="144335" cy="367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5" y="0"/>
                  </a:moveTo>
                  <a:cubicBezTo>
                    <a:pt x="12469" y="0"/>
                    <a:pt x="21600" y="4835"/>
                    <a:pt x="21600" y="10800"/>
                  </a:cubicBezTo>
                  <a:cubicBezTo>
                    <a:pt x="21600" y="16765"/>
                    <a:pt x="12469" y="21600"/>
                    <a:pt x="1205" y="21600"/>
                  </a:cubicBezTo>
                  <a:cubicBezTo>
                    <a:pt x="803" y="21600"/>
                    <a:pt x="401" y="21594"/>
                    <a:pt x="0" y="21581"/>
                  </a:cubicBezTo>
                  <a:lnTo>
                    <a:pt x="1205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 rot="5400000">
              <a:off x="111774" y="-111775"/>
              <a:ext cx="144335" cy="367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5" y="0"/>
                  </a:moveTo>
                  <a:cubicBezTo>
                    <a:pt x="12469" y="0"/>
                    <a:pt x="21600" y="4835"/>
                    <a:pt x="21600" y="10800"/>
                  </a:cubicBezTo>
                  <a:cubicBezTo>
                    <a:pt x="21600" y="16765"/>
                    <a:pt x="12469" y="21600"/>
                    <a:pt x="1205" y="21600"/>
                  </a:cubicBezTo>
                  <a:cubicBezTo>
                    <a:pt x="803" y="21600"/>
                    <a:pt x="401" y="21594"/>
                    <a:pt x="0" y="21581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1" animBg="1" advAuto="0"/>
      <p:bldP spid="359" grpId="2" animBg="1" advAuto="0"/>
      <p:bldP spid="362" grpId="3" animBg="1" advAuto="0"/>
      <p:bldP spid="365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46;p28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6384">
              <a:defRPr sz="4128"/>
            </a:lvl1pPr>
          </a:lstStyle>
          <a:p>
            <a:r>
              <a:t>How do computers get input (data)?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246;p28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40079">
              <a:defRPr sz="3359"/>
            </a:lvl1pPr>
          </a:lstStyle>
          <a:p>
            <a:r>
              <a:t>How do computers store information (data)?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251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Your computer has memory!</a:t>
            </a:r>
          </a:p>
        </p:txBody>
      </p:sp>
      <p:sp>
        <p:nvSpPr>
          <p:cNvPr id="372" name="Google Shape;252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Information is stored in your computer’s memory (RAM)</a:t>
            </a:r>
            <a:br/>
            <a:endParaRPr/>
          </a:p>
        </p:txBody>
      </p:sp>
      <p:pic>
        <p:nvPicPr>
          <p:cNvPr id="373" name="Google Shape;253;p29" descr="Google Shape;253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429"/>
            <a:ext cx="9144000" cy="3291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259;p30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539495">
              <a:defRPr sz="2832"/>
            </a:lvl1pPr>
          </a:lstStyle>
          <a:p>
            <a:r>
              <a:t>How do computers store information (data) in code?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264;p31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539495">
              <a:defRPr sz="2832"/>
            </a:lvl1pPr>
          </a:lstStyle>
          <a:p>
            <a:r>
              <a:t>How do computers store information (data) in code?</a:t>
            </a:r>
          </a:p>
        </p:txBody>
      </p:sp>
      <p:sp>
        <p:nvSpPr>
          <p:cNvPr id="378" name="Google Shape;265;p31"/>
          <p:cNvSpPr txBox="1"/>
          <p:nvPr/>
        </p:nvSpPr>
        <p:spPr>
          <a:xfrm>
            <a:off x="2389350" y="3668150"/>
            <a:ext cx="4365300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Variables!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270;p32"/>
          <p:cNvGrpSpPr/>
          <p:nvPr/>
        </p:nvGrpSpPr>
        <p:grpSpPr>
          <a:xfrm>
            <a:off x="1322250" y="2145300"/>
            <a:ext cx="6499501" cy="1526401"/>
            <a:chOff x="0" y="0"/>
            <a:chExt cx="6499500" cy="1526400"/>
          </a:xfrm>
        </p:grpSpPr>
        <p:sp>
          <p:nvSpPr>
            <p:cNvPr id="380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81" name="variable…"/>
            <p:cNvSpPr txBox="1"/>
            <p:nvPr/>
          </p:nvSpPr>
          <p:spPr>
            <a:xfrm>
              <a:off x="74512" y="119325"/>
              <a:ext cx="6350475" cy="128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A way for code to store information by associating a value with a name</a:t>
              </a:r>
            </a:p>
          </p:txBody>
        </p:sp>
      </p:grpSp>
      <p:sp>
        <p:nvSpPr>
          <p:cNvPr id="383" name="Google Shape;271;p32"/>
          <p:cNvSpPr txBox="1"/>
          <p:nvPr/>
        </p:nvSpPr>
        <p:spPr>
          <a:xfrm>
            <a:off x="3327599" y="1471799"/>
            <a:ext cx="24888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b="1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Definition</a:t>
            </a:r>
          </a:p>
        </p:txBody>
      </p:sp>
      <p:grpSp>
        <p:nvGrpSpPr>
          <p:cNvPr id="38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8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385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Variable</a:t>
              </a:r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276;p33"/>
          <p:cNvGrpSpPr/>
          <p:nvPr/>
        </p:nvGrpSpPr>
        <p:grpSpPr>
          <a:xfrm>
            <a:off x="1322250" y="2145300"/>
            <a:ext cx="6499501" cy="1526401"/>
            <a:chOff x="0" y="0"/>
            <a:chExt cx="6499500" cy="1526400"/>
          </a:xfrm>
        </p:grpSpPr>
        <p:sp>
          <p:nvSpPr>
            <p:cNvPr id="388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endParaRPr/>
            </a:p>
          </p:txBody>
        </p:sp>
        <p:sp>
          <p:nvSpPr>
            <p:cNvPr id="389" name="variable…"/>
            <p:cNvSpPr txBox="1"/>
            <p:nvPr/>
          </p:nvSpPr>
          <p:spPr>
            <a:xfrm>
              <a:off x="74512" y="119325"/>
              <a:ext cx="6350475" cy="128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A way for code to store information by associating a value with a name</a:t>
              </a:r>
            </a:p>
          </p:txBody>
        </p:sp>
      </p:grpSp>
      <p:sp>
        <p:nvSpPr>
          <p:cNvPr id="391" name="Google Shape;277;p33"/>
          <p:cNvSpPr txBox="1"/>
          <p:nvPr/>
        </p:nvSpPr>
        <p:spPr>
          <a:xfrm>
            <a:off x="3327599" y="1471799"/>
            <a:ext cx="24888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b="1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Definition</a:t>
            </a:r>
          </a:p>
        </p:txBody>
      </p:sp>
      <p:pic>
        <p:nvPicPr>
          <p:cNvPr id="392" name="Google Shape;278;p33" descr="Google Shape;278;p3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083735">
            <a:off x="5198676" y="1751859"/>
            <a:ext cx="1102199" cy="880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Google Shape;279;p33"/>
          <p:cNvSpPr txBox="1"/>
          <p:nvPr/>
        </p:nvSpPr>
        <p:spPr>
          <a:xfrm>
            <a:off x="5560724" y="755775"/>
            <a:ext cx="3906555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Think of them as labels for containers!</a:t>
            </a:r>
          </a:p>
        </p:txBody>
      </p:sp>
      <p:grpSp>
        <p:nvGrpSpPr>
          <p:cNvPr id="39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9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395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Variable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285;p3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/>
            </a:pPr>
            <a:r>
              <a:t>Objects come in different sizes and types (more on types later)</a:t>
            </a:r>
            <a:br/>
            <a:endParaRPr/>
          </a:p>
        </p:txBody>
      </p:sp>
      <p:pic>
        <p:nvPicPr>
          <p:cNvPr id="399" name="Google Shape;286;p34" descr="Google Shape;286;p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629"/>
            <a:ext cx="9144000" cy="32918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0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01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Suitcase Analogy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178;p17"/>
          <p:cNvSpPr txBox="1">
            <a:spLocks noGrp="1"/>
          </p:cNvSpPr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r>
              <a:t>Today’s </a:t>
            </a:r>
            <a:br/>
            <a:r>
              <a:t>topics</a:t>
            </a:r>
          </a:p>
        </p:txBody>
      </p:sp>
      <p:sp>
        <p:nvSpPr>
          <p:cNvPr id="270" name="Google Shape;179;p17"/>
          <p:cNvSpPr txBox="1">
            <a:spLocks noGrp="1"/>
          </p:cNvSpPr>
          <p:nvPr>
            <p:ph type="body" sz="half" idx="1"/>
          </p:nvPr>
        </p:nvSpPr>
        <p:spPr>
          <a:xfrm>
            <a:off x="4785400" y="724074"/>
            <a:ext cx="4199401" cy="3695102"/>
          </a:xfrm>
          <a:prstGeom prst="rect">
            <a:avLst/>
          </a:prstGeom>
        </p:spPr>
        <p:txBody>
          <a:bodyPr anchor="ctr"/>
          <a:lstStyle/>
          <a:p>
            <a:pPr marL="457200" indent="-34290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AutoNum type="arabicPeriod"/>
              <a:defRPr sz="1800"/>
            </a:pPr>
            <a:r>
              <a:t>Welcome to Python</a:t>
            </a:r>
          </a:p>
          <a:p>
            <a:pPr marL="0" lvl="4" indent="914400" algn="l">
              <a:lnSpc>
                <a:spcPct val="115000"/>
              </a:lnSpc>
              <a:defRPr sz="1800"/>
            </a:pPr>
            <a:r>
              <a:t>Input, output, process</a:t>
            </a:r>
          </a:p>
          <a:p>
            <a:pPr marL="457200" indent="-34290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AutoNum type="arabicPeriod"/>
              <a:defRPr sz="1800"/>
            </a:pPr>
            <a:r>
              <a:t>Variables</a:t>
            </a:r>
            <a:br/>
            <a:r>
              <a:t>	Assignment and retrieval</a:t>
            </a:r>
            <a:br/>
            <a:r>
              <a:t>	Types</a:t>
            </a:r>
          </a:p>
          <a:p>
            <a:pPr marL="457200" indent="-34290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AutoNum type="arabicPeriod"/>
              <a:defRPr sz="1800"/>
            </a:pPr>
            <a:r>
              <a:t>Using variables</a:t>
            </a:r>
            <a:br/>
            <a:r>
              <a:t>	In expressions</a:t>
            </a:r>
            <a:br/>
            <a:br/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292;p3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/>
            </a:pPr>
            <a:r>
              <a:t>Objects come in different sizes and types (more on types later)</a:t>
            </a:r>
            <a:br/>
            <a:endParaRPr/>
          </a:p>
        </p:txBody>
      </p:sp>
      <p:pic>
        <p:nvPicPr>
          <p:cNvPr id="405" name="Google Shape;293;p35" descr="Google Shape;293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629"/>
            <a:ext cx="9144000" cy="329184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Google Shape;294;p35"/>
          <p:cNvSpPr/>
          <p:nvPr/>
        </p:nvSpPr>
        <p:spPr>
          <a:xfrm rot="6354446">
            <a:off x="6850105" y="2689986"/>
            <a:ext cx="1680141" cy="2271478"/>
          </a:xfrm>
          <a:prstGeom prst="wedgeEllipseCallout">
            <a:avLst>
              <a:gd name="adj1" fmla="val -6242"/>
              <a:gd name="adj2" fmla="val 64909"/>
            </a:avLst>
          </a:prstGeom>
          <a:ln w="381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7" name="Google Shape;295;p35"/>
          <p:cNvSpPr/>
          <p:nvPr/>
        </p:nvSpPr>
        <p:spPr>
          <a:xfrm>
            <a:off x="6159250" y="3251599"/>
            <a:ext cx="114901" cy="12750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8" name="Google Shape;296;p35"/>
          <p:cNvSpPr txBox="1"/>
          <p:nvPr/>
        </p:nvSpPr>
        <p:spPr>
          <a:xfrm>
            <a:off x="7063975" y="3052399"/>
            <a:ext cx="2038278" cy="165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Python objects are stored on RAM</a:t>
            </a:r>
          </a:p>
        </p:txBody>
      </p:sp>
      <p:grpSp>
        <p:nvGrpSpPr>
          <p:cNvPr id="41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0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10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Suitcase Analogy</a:t>
              </a:r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302;p3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/>
            </a:pPr>
            <a:r>
              <a:t>Objects come in different sizes and types (more on types later)</a:t>
            </a:r>
            <a:br/>
            <a:endParaRPr/>
          </a:p>
          <a:p>
            <a:pPr indent="-355600">
              <a:buSzPts val="2000"/>
              <a:defRPr sz="2000"/>
            </a:pPr>
            <a:r>
              <a:t>You can think about a Python object as a suitcase stored in your computer’s memory, taking up different amounts of RAM depending on what you’re storing.</a:t>
            </a:r>
            <a:br/>
            <a:endParaRPr/>
          </a:p>
        </p:txBody>
      </p:sp>
      <p:pic>
        <p:nvPicPr>
          <p:cNvPr id="414" name="Google Shape;303;p36" descr="Google Shape;303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825" y="2983200"/>
            <a:ext cx="2087652" cy="188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Google Shape;304;p36" descr="Google Shape;304;p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74" y="3149874"/>
            <a:ext cx="5000551" cy="16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Google Shape;305;p36"/>
          <p:cNvSpPr/>
          <p:nvPr/>
        </p:nvSpPr>
        <p:spPr>
          <a:xfrm rot="5563531">
            <a:off x="5673195" y="2466467"/>
            <a:ext cx="2044114" cy="2982601"/>
          </a:xfrm>
          <a:prstGeom prst="wedgeEllipseCallout">
            <a:avLst>
              <a:gd name="adj1" fmla="val 4795"/>
              <a:gd name="adj2" fmla="val 60581"/>
            </a:avLst>
          </a:prstGeom>
          <a:ln w="381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7" name="Google Shape;306;p36"/>
          <p:cNvSpPr/>
          <p:nvPr/>
        </p:nvSpPr>
        <p:spPr>
          <a:xfrm>
            <a:off x="4833763" y="4022418"/>
            <a:ext cx="62701" cy="6360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2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1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19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Suitcase Analogy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You can think about a Python object as a suitcase stored in your computer’s memory.</a:t>
            </a:r>
            <a:br/>
            <a:endParaRPr/>
          </a:p>
        </p:txBody>
      </p:sp>
      <p:pic>
        <p:nvPicPr>
          <p:cNvPr id="423" name="Google Shape;313;p37" descr="Google Shape;313;p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25" y="2754600"/>
            <a:ext cx="2087652" cy="18854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2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25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Suitcase Analogy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319;p3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A variable is a luggage tag for your suitcase that gives it a name!</a:t>
            </a:r>
            <a:br/>
            <a:endParaRPr/>
          </a:p>
        </p:txBody>
      </p:sp>
      <p:pic>
        <p:nvPicPr>
          <p:cNvPr id="429" name="Google Shape;320;p38" descr="Google Shape;320;p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25" y="2754600"/>
            <a:ext cx="2087652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Google Shape;321;p38"/>
          <p:cNvSpPr/>
          <p:nvPr/>
        </p:nvSpPr>
        <p:spPr>
          <a:xfrm flipV="1">
            <a:off x="5480625" y="3697325"/>
            <a:ext cx="928201" cy="4413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31" name="Google Shape;323;p38" descr="Google Shape;323;p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46247" y="3867374"/>
            <a:ext cx="1034302" cy="61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Google Shape;324;p38"/>
          <p:cNvSpPr txBox="1"/>
          <p:nvPr/>
        </p:nvSpPr>
        <p:spPr>
          <a:xfrm>
            <a:off x="4446249" y="3931749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name</a:t>
            </a:r>
          </a:p>
        </p:txBody>
      </p:sp>
      <p:grpSp>
        <p:nvGrpSpPr>
          <p:cNvPr id="43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3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34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Suitcase Analogy</a:t>
              </a:r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Variable: name that represents a value stored in the computer memory…"/>
          <p:cNvSpPr txBox="1">
            <a:spLocks noGrp="1"/>
          </p:cNvSpPr>
          <p:nvPr>
            <p:ph type="body" idx="4294967295"/>
          </p:nvPr>
        </p:nvSpPr>
        <p:spPr>
          <a:xfrm>
            <a:off x="981207" y="1200150"/>
            <a:ext cx="718158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000" b="1"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</a:t>
            </a:r>
            <a:r>
              <a:rPr u="none"/>
              <a:t>: name that represents a value stored in the computer memory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Used to access and manipulate data stored in memory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A variable references the value it represents</a:t>
            </a:r>
          </a:p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000" b="1"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Assignment statement</a:t>
            </a:r>
            <a:r>
              <a:rPr u="none"/>
              <a:t>: used to create a variable and make it reference data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General format is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variable = expression</a:t>
            </a:r>
          </a:p>
          <a:p>
            <a:pPr marL="1074419" lvl="2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Example: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age = 29</a:t>
            </a:r>
          </a:p>
          <a:p>
            <a:pPr marL="1074419" lvl="2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Assignment operator</a:t>
            </a:r>
            <a:r>
              <a:rPr u="none"/>
              <a:t>: the equal sign (=)</a:t>
            </a:r>
          </a:p>
        </p:txBody>
      </p:sp>
      <p:grpSp>
        <p:nvGrpSpPr>
          <p:cNvPr id="44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39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Variable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" grpId="1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In assignment statement, variable receiving value must be on left side…"/>
          <p:cNvSpPr txBox="1">
            <a:spLocks noGrp="1"/>
          </p:cNvSpPr>
          <p:nvPr>
            <p:ph type="body" idx="4294967295"/>
          </p:nvPr>
        </p:nvSpPr>
        <p:spPr>
          <a:xfrm>
            <a:off x="997809" y="1200150"/>
            <a:ext cx="7148382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In assignment statement, variable receiving value must be on left side</a:t>
            </a:r>
            <a:endParaRPr sz="2000" b="0"/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You can only use a variable if a value is assigned to it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my_age = 18</a:t>
            </a:r>
          </a:p>
        </p:txBody>
      </p:sp>
      <p:grpSp>
        <p:nvGrpSpPr>
          <p:cNvPr id="44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4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44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Variable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1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ules for naming variables in Python:…"/>
          <p:cNvSpPr txBox="1">
            <a:spLocks noGrp="1"/>
          </p:cNvSpPr>
          <p:nvPr>
            <p:ph type="body" idx="4294967295"/>
          </p:nvPr>
        </p:nvSpPr>
        <p:spPr>
          <a:xfrm>
            <a:off x="987656" y="1200150"/>
            <a:ext cx="7168688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Rules for naming variables in Python: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 name cannot be a Python key word 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 name cannot contain spaces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First character must be a letter or an underscore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After first character may use letters, digits, or underscores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 names are case sensitive</a:t>
            </a:r>
          </a:p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 name should reflect its use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x = 10 versus my_grade = 10</a:t>
            </a:r>
          </a:p>
        </p:txBody>
      </p:sp>
      <p:grpSp>
        <p:nvGrpSpPr>
          <p:cNvPr id="45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4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49" name="Variable Naming Rul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Variable Naming Rules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1" build="p" bldLvl="5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329;p3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An example</a:t>
            </a:r>
          </a:p>
        </p:txBody>
      </p:sp>
      <p:sp>
        <p:nvSpPr>
          <p:cNvPr id="453" name="Google Shape;330;p3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  <a:defRPr sz="2000"/>
            </a:lvl1pPr>
          </a:lstStyle>
          <a:p>
            <a:r>
              <a:t>Suppose you’re writing a program that keeps track of the flowers in your garden:</a:t>
            </a:r>
          </a:p>
        </p:txBody>
      </p:sp>
      <p:grpSp>
        <p:nvGrpSpPr>
          <p:cNvPr id="45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5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  <p:pic>
        <p:nvPicPr>
          <p:cNvPr id="457" name="garden.jpg" descr="garde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54742" y="1636338"/>
            <a:ext cx="5206128" cy="3429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336;p4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endParaRPr/>
          </a:p>
        </p:txBody>
      </p:sp>
      <p:sp>
        <p:nvSpPr>
          <p:cNvPr id="460" name="Google Shape;337;p40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6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6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62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343;p4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endParaRPr/>
          </a:p>
        </p:txBody>
      </p:sp>
      <p:pic>
        <p:nvPicPr>
          <p:cNvPr id="466" name="Google Shape;344;p41" descr="Google Shape;344;p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Google Shape;345;p41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468" name="Google Shape;346;p41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9" name="Google Shape;347;p41" descr="Google Shape;347;p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Google Shape;348;p41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471" name="Google Shape;349;p41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7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7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73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46;p28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r>
              <a:t>Welcome to Python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355;p4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endParaRPr/>
          </a:p>
        </p:txBody>
      </p:sp>
      <p:pic>
        <p:nvPicPr>
          <p:cNvPr id="477" name="Google Shape;356;p42" descr="Google Shape;356;p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Google Shape;357;p42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479" name="Google Shape;358;p42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0" name="Google Shape;359;p42" descr="Google Shape;359;p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Google Shape;360;p42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84" name="Google Shape;361;p42"/>
          <p:cNvGrpSpPr/>
          <p:nvPr/>
        </p:nvGrpSpPr>
        <p:grpSpPr>
          <a:xfrm>
            <a:off x="412762" y="3636351"/>
            <a:ext cx="8419664" cy="1338198"/>
            <a:chOff x="0" y="0"/>
            <a:chExt cx="8419662" cy="1338197"/>
          </a:xfrm>
        </p:grpSpPr>
        <p:sp>
          <p:nvSpPr>
            <p:cNvPr id="482" name="Rounded Rectangle"/>
            <p:cNvSpPr/>
            <p:nvPr/>
          </p:nvSpPr>
          <p:spPr>
            <a:xfrm>
              <a:off x="0" y="215717"/>
              <a:ext cx="8419663" cy="906763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83" name="variable assignment…"/>
            <p:cNvSpPr txBox="1"/>
            <p:nvPr/>
          </p:nvSpPr>
          <p:spPr>
            <a:xfrm>
              <a:off x="44264" y="0"/>
              <a:ext cx="8331135" cy="1338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/>
            <a:p>
              <a:pPr algn="ctr"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 assignment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process of associating a name with a value (use the 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t>)</a:t>
              </a:r>
            </a:p>
          </p:txBody>
        </p:sp>
      </p:grpSp>
      <p:sp>
        <p:nvSpPr>
          <p:cNvPr id="485" name="Google Shape;363;p42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486" name="Google Shape;362;p42"/>
          <p:cNvSpPr txBox="1"/>
          <p:nvPr/>
        </p:nvSpPr>
        <p:spPr>
          <a:xfrm>
            <a:off x="3225776" y="3124100"/>
            <a:ext cx="2692448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b="1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Definition</a:t>
            </a:r>
          </a:p>
        </p:txBody>
      </p:sp>
      <p:grpSp>
        <p:nvGrpSpPr>
          <p:cNvPr id="48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8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88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369;p4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endParaRPr/>
          </a:p>
        </p:txBody>
      </p:sp>
      <p:pic>
        <p:nvPicPr>
          <p:cNvPr id="492" name="Google Shape;370;p43" descr="Google Shape;370;p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Google Shape;371;p43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494" name="Google Shape;372;p43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5" name="Google Shape;373;p43" descr="Google Shape;373;p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Google Shape;374;p43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99" name="Google Shape;375;p43"/>
          <p:cNvGrpSpPr/>
          <p:nvPr/>
        </p:nvGrpSpPr>
        <p:grpSpPr>
          <a:xfrm>
            <a:off x="595324" y="3635574"/>
            <a:ext cx="8429437" cy="1339752"/>
            <a:chOff x="0" y="0"/>
            <a:chExt cx="8429435" cy="1339750"/>
          </a:xfrm>
        </p:grpSpPr>
        <p:sp>
          <p:nvSpPr>
            <p:cNvPr id="497" name="Rounded Rectangle"/>
            <p:cNvSpPr/>
            <p:nvPr/>
          </p:nvSpPr>
          <p:spPr>
            <a:xfrm>
              <a:off x="0" y="215968"/>
              <a:ext cx="8429436" cy="907815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98" name="variable assignment…"/>
            <p:cNvSpPr txBox="1"/>
            <p:nvPr/>
          </p:nvSpPr>
          <p:spPr>
            <a:xfrm>
              <a:off x="44316" y="0"/>
              <a:ext cx="8340804" cy="1339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/>
            <a:p>
              <a:pPr algn="ctr"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 assignment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process of associating a name with a value (use the 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t>)</a:t>
              </a:r>
            </a:p>
          </p:txBody>
        </p:sp>
      </p:grpSp>
      <p:sp>
        <p:nvSpPr>
          <p:cNvPr id="500" name="Google Shape;377;p43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501" name="Google Shape;378;p43"/>
          <p:cNvSpPr txBox="1"/>
          <p:nvPr/>
        </p:nvSpPr>
        <p:spPr>
          <a:xfrm>
            <a:off x="5656024" y="3301900"/>
            <a:ext cx="387891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i.e. attaching it to the bag</a:t>
            </a:r>
          </a:p>
        </p:txBody>
      </p:sp>
      <p:pic>
        <p:nvPicPr>
          <p:cNvPr id="502" name="Google Shape;379;p43" descr="Google Shape;379;p4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008082">
            <a:off x="6155697" y="3762283"/>
            <a:ext cx="457758" cy="47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Google Shape;362;p42"/>
          <p:cNvSpPr txBox="1"/>
          <p:nvPr/>
        </p:nvSpPr>
        <p:spPr>
          <a:xfrm>
            <a:off x="3225776" y="3124100"/>
            <a:ext cx="2692448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b="1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Definition</a:t>
            </a:r>
          </a:p>
        </p:txBody>
      </p:sp>
      <p:grpSp>
        <p:nvGrpSpPr>
          <p:cNvPr id="50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0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385;p4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</a:t>
            </a:r>
            <a:r>
              <a:rPr b="0">
                <a:solidFill>
                  <a:schemeClr val="accent2">
                    <a:lumOff val="21764"/>
                  </a:schemeClr>
                </a:solidFill>
              </a:rPr>
              <a:t> = 5</a:t>
            </a:r>
            <a:br>
              <a:rPr b="0">
                <a:solidFill>
                  <a:schemeClr val="accent2">
                    <a:lumOff val="21764"/>
                  </a:schemeClr>
                </a:solidFill>
              </a:rPr>
            </a:br>
            <a:endParaRPr b="0">
              <a:solidFill>
                <a:schemeClr val="accent2">
                  <a:lumOff val="21764"/>
                </a:schemeClr>
              </a:solidFill>
            </a:endParaRPr>
          </a:p>
        </p:txBody>
      </p:sp>
      <p:pic>
        <p:nvPicPr>
          <p:cNvPr id="509" name="Google Shape;386;p44" descr="Google Shape;386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Google Shape;387;p44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511" name="Google Shape;388;p44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2" name="Google Shape;389;p44" descr="Google Shape;389;p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Google Shape;390;p44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514" name="Google Shape;391;p44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5" name="Google Shape;392;p44" descr="Google Shape;392;p4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937109" flipH="1">
            <a:off x="4083716" y="2586141"/>
            <a:ext cx="1383019" cy="144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Google Shape;393;p44" descr="Google Shape;393;p4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662891">
            <a:off x="1193291" y="2586141"/>
            <a:ext cx="1383019" cy="1444368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Google Shape;394;p44"/>
          <p:cNvSpPr txBox="1"/>
          <p:nvPr/>
        </p:nvSpPr>
        <p:spPr>
          <a:xfrm>
            <a:off x="2331599" y="3345900"/>
            <a:ext cx="18843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variable’s name</a:t>
            </a:r>
          </a:p>
        </p:txBody>
      </p:sp>
      <p:grpSp>
        <p:nvGrpSpPr>
          <p:cNvPr id="52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1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19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400;p4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</a:t>
            </a:r>
            <a:r>
              <a:rPr b="1">
                <a:solidFill>
                  <a:schemeClr val="accent1"/>
                </a:solidFill>
              </a:rPr>
              <a:t>5</a:t>
            </a:r>
            <a:br>
              <a:rPr b="1">
                <a:solidFill>
                  <a:schemeClr val="accent1"/>
                </a:solidFill>
              </a:rPr>
            </a:br>
            <a:endParaRPr b="1">
              <a:solidFill>
                <a:schemeClr val="accent1"/>
              </a:solidFill>
            </a:endParaRPr>
          </a:p>
        </p:txBody>
      </p:sp>
      <p:pic>
        <p:nvPicPr>
          <p:cNvPr id="523" name="Google Shape;401;p45" descr="Google Shape;401;p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Google Shape;402;p45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525" name="Google Shape;403;p45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26" name="Google Shape;404;p45" descr="Google Shape;404;p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oogle Shape;405;p45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528" name="Google Shape;406;p45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29" name="Google Shape;407;p45" descr="Google Shape;407;p4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18"/>
          <a:stretch>
            <a:fillRect/>
          </a:stretch>
        </p:blipFill>
        <p:spPr>
          <a:xfrm rot="7140456" flipH="1">
            <a:off x="5821884" y="2812707"/>
            <a:ext cx="2094780" cy="2187703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Google Shape;408;p45"/>
          <p:cNvSpPr txBox="1"/>
          <p:nvPr/>
        </p:nvSpPr>
        <p:spPr>
          <a:xfrm>
            <a:off x="3975199" y="3594699"/>
            <a:ext cx="18843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variable’s</a:t>
            </a:r>
          </a:p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value</a:t>
            </a:r>
          </a:p>
        </p:txBody>
      </p:sp>
      <p:pic>
        <p:nvPicPr>
          <p:cNvPr id="531" name="Google Shape;409;p45" descr="Google Shape;409;p4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18"/>
          <a:stretch>
            <a:fillRect/>
          </a:stretch>
        </p:blipFill>
        <p:spPr>
          <a:xfrm rot="16181417">
            <a:off x="2351304" y="2606262"/>
            <a:ext cx="1627441" cy="16996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3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33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415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endParaRPr/>
          </a:p>
        </p:txBody>
      </p:sp>
      <p:pic>
        <p:nvPicPr>
          <p:cNvPr id="537" name="Google Shape;416;p46" descr="Google Shape;416;p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Google Shape;417;p46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539" name="Google Shape;418;p46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40" name="Google Shape;419;p46" descr="Google Shape;419;p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Google Shape;420;p46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542" name="Google Shape;421;p46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4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44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427;p4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r>
              <a:t>   num_picked = 2</a:t>
            </a:r>
            <a:br/>
            <a:endParaRPr/>
          </a:p>
        </p:txBody>
      </p:sp>
      <p:pic>
        <p:nvPicPr>
          <p:cNvPr id="548" name="Google Shape;428;p47" descr="Google Shape;428;p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Google Shape;429;p47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562" name="Google Shape;430;p47"/>
          <p:cNvSpPr/>
          <p:nvPr/>
        </p:nvSpPr>
        <p:spPr>
          <a:xfrm>
            <a:off x="6536936" y="2093418"/>
            <a:ext cx="1141379" cy="102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551" name="Google Shape;431;p47" descr="Google Shape;431;p4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Google Shape;432;p47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553" name="Google Shape;433;p47"/>
          <p:cNvSpPr/>
          <p:nvPr/>
        </p:nvSpPr>
        <p:spPr>
          <a:xfrm>
            <a:off x="46379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4" name="Google Shape;434;p47" descr="Google Shape;434;p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Google Shape;435;p47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556" name="Google Shape;436;p47" descr="Google Shape;436;p4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Google Shape;437;p47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563" name="Google Shape;438;p47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5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60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444;p4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r>
              <a:t>   num_picked = 2</a:t>
            </a:r>
            <a:br/>
            <a:r>
              <a:t>   num_flowers = num_flowers – num_picked</a:t>
            </a:r>
            <a:br/>
            <a:endParaRPr/>
          </a:p>
        </p:txBody>
      </p:sp>
      <p:grpSp>
        <p:nvGrpSpPr>
          <p:cNvPr id="56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6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67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450;p4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r>
              <a:t>   num_picked = 2</a:t>
            </a:r>
            <a:br/>
            <a:r>
              <a:t>   num_flowers = num_flowers – num_picked</a:t>
            </a:r>
            <a:br/>
            <a:endParaRPr/>
          </a:p>
        </p:txBody>
      </p:sp>
      <p:sp>
        <p:nvSpPr>
          <p:cNvPr id="571" name="Google Shape;451;p49"/>
          <p:cNvSpPr txBox="1"/>
          <p:nvPr/>
        </p:nvSpPr>
        <p:spPr>
          <a:xfrm>
            <a:off x="853799" y="3880075"/>
            <a:ext cx="7436402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 b="1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Think/Share</a:t>
            </a:r>
            <a:r>
              <a:rPr b="0"/>
              <a:t>: Try to predict what happens here!</a:t>
            </a:r>
          </a:p>
        </p:txBody>
      </p:sp>
      <p:grpSp>
        <p:nvGrpSpPr>
          <p:cNvPr id="57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7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73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457;p5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577" name="Google Shape;458;p50" descr="Google Shape;458;p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Google Shape;459;p50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579" name="Google Shape;460;p50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0" name="Google Shape;462;p50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81" name="Google Shape;463;p50" descr="Google Shape;463;p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Google Shape;464;p50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583" name="Google Shape;465;p50" descr="Google Shape;465;p5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Google Shape;466;p50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593" name="Google Shape;467;p50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586" name="Google Shape;468;p50" descr="Google Shape;468;p5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662891">
            <a:off x="1664941" y="2901215"/>
            <a:ext cx="1383019" cy="1444368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Google Shape;469;p50"/>
          <p:cNvSpPr txBox="1"/>
          <p:nvPr/>
        </p:nvSpPr>
        <p:spPr>
          <a:xfrm>
            <a:off x="2803250" y="3660974"/>
            <a:ext cx="2939193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variable assignment!</a:t>
            </a:r>
          </a:p>
        </p:txBody>
      </p:sp>
      <p:pic>
        <p:nvPicPr>
          <p:cNvPr id="588" name="Google Shape;470;p50" descr="Google Shape;470;p5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Google Shape;471;p50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grpSp>
        <p:nvGrpSpPr>
          <p:cNvPr id="59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9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591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477;p5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596" name="Google Shape;478;p51" descr="Google Shape;478;p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Google Shape;479;p51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598" name="Google Shape;480;p51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9" name="Google Shape;482;p51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00" name="Google Shape;483;p51" descr="Google Shape;483;p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Google Shape;484;p51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602" name="Google Shape;485;p51" descr="Google Shape;485;p5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Google Shape;486;p51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612" name="Google Shape;487;p51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5" name="Google Shape;488;p51"/>
          <p:cNvSpPr txBox="1"/>
          <p:nvPr/>
        </p:nvSpPr>
        <p:spPr>
          <a:xfrm>
            <a:off x="568450" y="3778525"/>
            <a:ext cx="6261754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The right side of the equals sign </a:t>
            </a:r>
            <a:r>
              <a:rPr b="1"/>
              <a:t>always</a:t>
            </a:r>
            <a:r>
              <a:t> gets evaluated first.</a:t>
            </a:r>
          </a:p>
        </p:txBody>
      </p:sp>
      <p:sp>
        <p:nvSpPr>
          <p:cNvPr id="606" name="Google Shape;489;p51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07" name="Google Shape;490;p51" descr="Google Shape;490;p5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Google Shape;491;p51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grpSp>
        <p:nvGrpSpPr>
          <p:cNvPr id="61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0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610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60;p72" descr="Google Shape;560;p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31" y="761974"/>
            <a:ext cx="2762251" cy="170497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Google Shape;561;p72"/>
          <p:cNvSpPr txBox="1"/>
          <p:nvPr/>
        </p:nvSpPr>
        <p:spPr>
          <a:xfrm>
            <a:off x="1795799" y="1183976"/>
            <a:ext cx="2849439" cy="781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 defTabSz="342900">
              <a:defRPr sz="2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Guido van Rossum</a:t>
            </a:r>
          </a:p>
          <a:p>
            <a:pPr algn="ctr" defTabSz="342900">
              <a:defRPr sz="2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(Creator of Python)</a:t>
            </a:r>
          </a:p>
        </p:txBody>
      </p:sp>
      <p:grpSp>
        <p:nvGrpSpPr>
          <p:cNvPr id="278" name="Group 1"/>
          <p:cNvGrpSpPr/>
          <p:nvPr/>
        </p:nvGrpSpPr>
        <p:grpSpPr>
          <a:xfrm>
            <a:off x="5460920" y="3236397"/>
            <a:ext cx="1508401" cy="1427401"/>
            <a:chOff x="0" y="0"/>
            <a:chExt cx="1508400" cy="1427400"/>
          </a:xfrm>
        </p:grpSpPr>
        <p:pic>
          <p:nvPicPr>
            <p:cNvPr id="276" name="Google Shape;564;p72" descr="Google Shape;564;p7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31" y="185035"/>
              <a:ext cx="1057332" cy="1057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Google Shape;565;p72"/>
            <p:cNvSpPr/>
            <p:nvPr/>
          </p:nvSpPr>
          <p:spPr>
            <a:xfrm>
              <a:off x="-1" y="-1"/>
              <a:ext cx="1508402" cy="142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420" extrusionOk="0">
                  <a:moveTo>
                    <a:pt x="0" y="10710"/>
                  </a:moveTo>
                  <a:cubicBezTo>
                    <a:pt x="0" y="4795"/>
                    <a:pt x="4691" y="0"/>
                    <a:pt x="10478" y="0"/>
                  </a:cubicBezTo>
                  <a:cubicBezTo>
                    <a:pt x="16265" y="0"/>
                    <a:pt x="20956" y="4795"/>
                    <a:pt x="20956" y="10710"/>
                  </a:cubicBezTo>
                  <a:cubicBezTo>
                    <a:pt x="20956" y="16625"/>
                    <a:pt x="16265" y="21420"/>
                    <a:pt x="10478" y="21420"/>
                  </a:cubicBezTo>
                  <a:cubicBezTo>
                    <a:pt x="4691" y="21420"/>
                    <a:pt x="0" y="16625"/>
                    <a:pt x="0" y="10710"/>
                  </a:cubicBezTo>
                  <a:close/>
                  <a:moveTo>
                    <a:pt x="17616" y="17458"/>
                  </a:moveTo>
                  <a:lnTo>
                    <a:pt x="17616" y="17458"/>
                  </a:lnTo>
                  <a:cubicBezTo>
                    <a:pt x="21278" y="13446"/>
                    <a:pt x="21051" y="7172"/>
                    <a:pt x="17108" y="3445"/>
                  </a:cubicBezTo>
                  <a:cubicBezTo>
                    <a:pt x="13381" y="-78"/>
                    <a:pt x="7618" y="-90"/>
                    <a:pt x="3877" y="3418"/>
                  </a:cubicBezTo>
                  <a:close/>
                  <a:moveTo>
                    <a:pt x="3340" y="3962"/>
                  </a:moveTo>
                  <a:lnTo>
                    <a:pt x="3340" y="3962"/>
                  </a:lnTo>
                  <a:cubicBezTo>
                    <a:pt x="-322" y="7974"/>
                    <a:pt x="-95" y="14248"/>
                    <a:pt x="3848" y="17975"/>
                  </a:cubicBezTo>
                  <a:cubicBezTo>
                    <a:pt x="7575" y="21498"/>
                    <a:pt x="13338" y="21510"/>
                    <a:pt x="17079" y="18002"/>
                  </a:cubicBezTo>
                  <a:close/>
                </a:path>
              </a:pathLst>
            </a:custGeom>
            <a:solidFill>
              <a:srgbClr val="FF0000"/>
            </a:solidFill>
            <a:ln w="317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28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80" name="Welcome to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Welcome to Python</a:t>
              </a:r>
            </a:p>
          </p:txBody>
        </p:sp>
      </p:grpSp>
      <p:grpSp>
        <p:nvGrpSpPr>
          <p:cNvPr id="284" name="Image Gallery"/>
          <p:cNvGrpSpPr/>
          <p:nvPr/>
        </p:nvGrpSpPr>
        <p:grpSpPr>
          <a:xfrm>
            <a:off x="404376" y="2152057"/>
            <a:ext cx="3997896" cy="2761556"/>
            <a:chOff x="0" y="0"/>
            <a:chExt cx="3997894" cy="2761555"/>
          </a:xfrm>
        </p:grpSpPr>
        <p:pic>
          <p:nvPicPr>
            <p:cNvPr id="282" name="mothypython.jpg" descr="mothypython.jpg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997895" cy="2177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Rectangle"/>
            <p:cNvSpPr/>
            <p:nvPr/>
          </p:nvSpPr>
          <p:spPr>
            <a:xfrm>
              <a:off x="0" y="2253555"/>
              <a:ext cx="399789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pic>
        <p:nvPicPr>
          <p:cNvPr id="285" name="monthywalk.mov" descr="monthywalk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9123" y="2248743"/>
            <a:ext cx="3828402" cy="2287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1216" fill="hold"/>
                                        <p:tgtEl>
                                          <p:spTgt spid="2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6" fill="hold" display="0">
                  <p:stCondLst>
                    <p:cond delay="indefinite"/>
                  </p:stCondLst>
                </p:cTn>
                <p:tgtEl>
                  <p:spTgt spid="285"/>
                </p:tgtEl>
              </p:cMediaNode>
            </p:video>
          </p:childTnLst>
        </p:cTn>
      </p:par>
    </p:tnLst>
    <p:bldLst>
      <p:bldP spid="274" grpId="2" animBg="1" advAuto="0"/>
      <p:bldP spid="275" grpId="1" animBg="1" advAuto="0"/>
      <p:bldP spid="278" grpId="6" animBg="1" advAuto="0"/>
      <p:bldP spid="284" grpId="3" animBg="1" advAuto="0"/>
      <p:bldP spid="285" grpId="4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497;p5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615" name="Google Shape;498;p52" descr="Google Shape;498;p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Google Shape;499;p52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617" name="Google Shape;500;p52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8" name="Google Shape;502;p52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19" name="Google Shape;503;p52" descr="Google Shape;503;p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Google Shape;504;p52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621" name="Google Shape;505;p52" descr="Google Shape;505;p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Google Shape;506;p52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632" name="Google Shape;507;p52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624" name="Google Shape;508;p52" descr="Google Shape;508;p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662882">
            <a:off x="1895713" y="3210970"/>
            <a:ext cx="917598" cy="443359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Google Shape;509;p52"/>
          <p:cNvSpPr txBox="1"/>
          <p:nvPr/>
        </p:nvSpPr>
        <p:spPr>
          <a:xfrm>
            <a:off x="2346050" y="3203774"/>
            <a:ext cx="1884299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variable retrieval!</a:t>
            </a:r>
          </a:p>
        </p:txBody>
      </p:sp>
      <p:pic>
        <p:nvPicPr>
          <p:cNvPr id="626" name="Google Shape;510;p52" descr="Google Shape;510;p5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Google Shape;511;p52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pic>
        <p:nvPicPr>
          <p:cNvPr id="628" name="Google Shape;512;p52" descr="Google Shape;512;p5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937114" flipH="1">
            <a:off x="3768273" y="3205982"/>
            <a:ext cx="917605" cy="4537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2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630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518;p5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635" name="Google Shape;519;p53" descr="Google Shape;519;p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Google Shape;520;p53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637" name="Google Shape;521;p53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8" name="Google Shape;523;p53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39" name="Google Shape;524;p53" descr="Google Shape;524;p5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5042025" y="2963726"/>
            <a:ext cx="1495051" cy="776351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Google Shape;525;p53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641" name="Google Shape;526;p53" descr="Google Shape;526;p5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9775" y="2886824"/>
            <a:ext cx="1156851" cy="8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Google Shape;527;p53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pic>
        <p:nvPicPr>
          <p:cNvPr id="643" name="Google Shape;528;p53" descr="Google Shape;528;p5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Google Shape;529;p53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grpSp>
        <p:nvGrpSpPr>
          <p:cNvPr id="647" name="Google Shape;530;p53"/>
          <p:cNvGrpSpPr/>
          <p:nvPr/>
        </p:nvGrpSpPr>
        <p:grpSpPr>
          <a:xfrm>
            <a:off x="595324" y="3845724"/>
            <a:ext cx="8237102" cy="919451"/>
            <a:chOff x="0" y="0"/>
            <a:chExt cx="8237100" cy="919449"/>
          </a:xfrm>
        </p:grpSpPr>
        <p:sp>
          <p:nvSpPr>
            <p:cNvPr id="645" name="Rounded Rectangle"/>
            <p:cNvSpPr/>
            <p:nvPr/>
          </p:nvSpPr>
          <p:spPr>
            <a:xfrm>
              <a:off x="0" y="16174"/>
              <a:ext cx="8237101" cy="8871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46" name="variable retrieval…"/>
            <p:cNvSpPr txBox="1"/>
            <p:nvPr/>
          </p:nvSpPr>
          <p:spPr>
            <a:xfrm>
              <a:off x="43304" y="0"/>
              <a:ext cx="8150492" cy="919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 retrieval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process of getting the value associated with a name</a:t>
              </a:r>
            </a:p>
          </p:txBody>
        </p:sp>
      </p:grpSp>
      <p:sp>
        <p:nvSpPr>
          <p:cNvPr id="648" name="Google Shape;532;p53"/>
          <p:cNvSpPr/>
          <p:nvPr/>
        </p:nvSpPr>
        <p:spPr>
          <a:xfrm>
            <a:off x="6536936" y="3409265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9" name="Google Shape;362;p42"/>
          <p:cNvSpPr txBox="1"/>
          <p:nvPr/>
        </p:nvSpPr>
        <p:spPr>
          <a:xfrm>
            <a:off x="2539976" y="3102536"/>
            <a:ext cx="2692448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b="1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Definition</a:t>
            </a:r>
          </a:p>
        </p:txBody>
      </p:sp>
      <p:grpSp>
        <p:nvGrpSpPr>
          <p:cNvPr id="65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5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651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538;p5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655" name="Google Shape;539;p54" descr="Google Shape;539;p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Google Shape;540;p54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657" name="Google Shape;541;p54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8" name="Google Shape;543;p54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59" name="Google Shape;544;p54" descr="Google Shape;544;p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Google Shape;545;p54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661" name="Google Shape;546;p54" descr="Google Shape;546;p5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Google Shape;547;p54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671" name="Google Shape;548;p54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64" name="Google Shape;549;p54"/>
          <p:cNvSpPr txBox="1"/>
          <p:nvPr/>
        </p:nvSpPr>
        <p:spPr>
          <a:xfrm>
            <a:off x="568450" y="3778525"/>
            <a:ext cx="6903054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The right side of the equals sign </a:t>
            </a:r>
            <a:r>
              <a:rPr b="1"/>
              <a:t>always</a:t>
            </a:r>
            <a:r>
              <a:t> gets evaluated first.</a:t>
            </a:r>
          </a:p>
        </p:txBody>
      </p:sp>
      <p:sp>
        <p:nvSpPr>
          <p:cNvPr id="665" name="Google Shape;550;p54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66" name="Google Shape;551;p54" descr="Google Shape;551;p5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Google Shape;552;p54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grpSp>
        <p:nvGrpSpPr>
          <p:cNvPr id="67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6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669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558;p5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674" name="Google Shape;559;p55" descr="Google Shape;559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Google Shape;560;p55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676" name="Google Shape;561;p55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7" name="Google Shape;563;p55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78" name="Google Shape;564;p55" descr="Google Shape;564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Google Shape;565;p55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680" name="Google Shape;566;p55" descr="Google Shape;566;p5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Google Shape;567;p55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694" name="Google Shape;568;p55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3" name="Google Shape;569;p55"/>
          <p:cNvSpPr txBox="1"/>
          <p:nvPr/>
        </p:nvSpPr>
        <p:spPr>
          <a:xfrm>
            <a:off x="568450" y="3778525"/>
            <a:ext cx="7809949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We get the values using variable retrieval (i.e. checking what suitcase is attached).</a:t>
            </a:r>
          </a:p>
        </p:txBody>
      </p:sp>
      <p:sp>
        <p:nvSpPr>
          <p:cNvPr id="684" name="Google Shape;570;p55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5" name="Google Shape;571;p55" descr="Google Shape;571;p5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Google Shape;572;p55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687" name="Google Shape;573;p55"/>
          <p:cNvSpPr/>
          <p:nvPr/>
        </p:nvSpPr>
        <p:spPr>
          <a:xfrm flipV="1">
            <a:off x="2414875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8" name="Google Shape;574;p55"/>
          <p:cNvSpPr/>
          <p:nvPr/>
        </p:nvSpPr>
        <p:spPr>
          <a:xfrm flipV="1">
            <a:off x="3878599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9" name="Google Shape;575;p55"/>
          <p:cNvSpPr txBox="1"/>
          <p:nvPr/>
        </p:nvSpPr>
        <p:spPr>
          <a:xfrm>
            <a:off x="28091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90" name="Google Shape;576;p55"/>
          <p:cNvSpPr txBox="1"/>
          <p:nvPr/>
        </p:nvSpPr>
        <p:spPr>
          <a:xfrm>
            <a:off x="42569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2</a:t>
            </a:r>
          </a:p>
        </p:txBody>
      </p:sp>
      <p:grpSp>
        <p:nvGrpSpPr>
          <p:cNvPr id="69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9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692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582;p5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697" name="Google Shape;583;p56" descr="Google Shape;583;p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Google Shape;584;p56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699" name="Google Shape;585;p56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0" name="Google Shape;587;p56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01" name="Google Shape;588;p56" descr="Google Shape;588;p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Google Shape;589;p56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703" name="Google Shape;590;p56" descr="Google Shape;590;p5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Google Shape;591;p56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717" name="Google Shape;592;p56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06" name="Google Shape;593;p56"/>
          <p:cNvSpPr txBox="1"/>
          <p:nvPr/>
        </p:nvSpPr>
        <p:spPr>
          <a:xfrm>
            <a:off x="568450" y="3778525"/>
            <a:ext cx="55764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Then we can evaluate the right hand side of the assignment.</a:t>
            </a:r>
          </a:p>
        </p:txBody>
      </p:sp>
      <p:sp>
        <p:nvSpPr>
          <p:cNvPr id="707" name="Google Shape;594;p56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08" name="Google Shape;595;p56" descr="Google Shape;595;p5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Google Shape;596;p56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710" name="Google Shape;597;p56"/>
          <p:cNvSpPr/>
          <p:nvPr/>
        </p:nvSpPr>
        <p:spPr>
          <a:xfrm flipV="1">
            <a:off x="2414875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1" name="Google Shape;598;p56"/>
          <p:cNvSpPr/>
          <p:nvPr/>
        </p:nvSpPr>
        <p:spPr>
          <a:xfrm flipV="1">
            <a:off x="3878599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2" name="Google Shape;599;p56"/>
          <p:cNvSpPr txBox="1"/>
          <p:nvPr/>
        </p:nvSpPr>
        <p:spPr>
          <a:xfrm>
            <a:off x="28091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3" name="Google Shape;600;p56"/>
          <p:cNvSpPr txBox="1"/>
          <p:nvPr/>
        </p:nvSpPr>
        <p:spPr>
          <a:xfrm>
            <a:off x="42569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2</a:t>
            </a:r>
          </a:p>
        </p:txBody>
      </p:sp>
      <p:grpSp>
        <p:nvGrpSpPr>
          <p:cNvPr id="71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1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71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606;p5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  <a:endParaRPr/>
          </a:p>
        </p:txBody>
      </p:sp>
      <p:pic>
        <p:nvPicPr>
          <p:cNvPr id="720" name="Google Shape;607;p57" descr="Google Shape;607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Google Shape;608;p57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722" name="Google Shape;609;p57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3" name="Google Shape;611;p57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24" name="Google Shape;612;p57" descr="Google Shape;612;p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Google Shape;613;p57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726" name="Google Shape;614;p57" descr="Google Shape;614;p5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Google Shape;615;p57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741" name="Google Shape;616;p57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29" name="Google Shape;617;p57"/>
          <p:cNvSpPr txBox="1"/>
          <p:nvPr/>
        </p:nvSpPr>
        <p:spPr>
          <a:xfrm>
            <a:off x="568450" y="3778525"/>
            <a:ext cx="5952472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Then we can evaluate the right hand side of the assignment.</a:t>
            </a:r>
          </a:p>
        </p:txBody>
      </p:sp>
      <p:sp>
        <p:nvSpPr>
          <p:cNvPr id="730" name="Google Shape;618;p57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731" name="Google Shape;619;p57" descr="Google Shape;619;p5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Google Shape;620;p57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733" name="Google Shape;621;p57"/>
          <p:cNvSpPr/>
          <p:nvPr/>
        </p:nvSpPr>
        <p:spPr>
          <a:xfrm flipV="1">
            <a:off x="2414875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4" name="Google Shape;622;p57"/>
          <p:cNvSpPr/>
          <p:nvPr/>
        </p:nvSpPr>
        <p:spPr>
          <a:xfrm flipV="1">
            <a:off x="3878599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5" name="Google Shape;623;p57"/>
          <p:cNvSpPr txBox="1"/>
          <p:nvPr/>
        </p:nvSpPr>
        <p:spPr>
          <a:xfrm>
            <a:off x="28091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36" name="Google Shape;624;p57"/>
          <p:cNvSpPr txBox="1"/>
          <p:nvPr/>
        </p:nvSpPr>
        <p:spPr>
          <a:xfrm>
            <a:off x="42569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37" name="Google Shape;625;p57"/>
          <p:cNvSpPr txBox="1"/>
          <p:nvPr/>
        </p:nvSpPr>
        <p:spPr>
          <a:xfrm>
            <a:off x="3188974" y="337455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grpSp>
        <p:nvGrpSpPr>
          <p:cNvPr id="74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3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739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631;p5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</a:t>
            </a:r>
          </a:p>
        </p:txBody>
      </p:sp>
      <p:pic>
        <p:nvPicPr>
          <p:cNvPr id="744" name="Google Shape;632;p58" descr="Google Shape;632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Google Shape;633;p58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746" name="Google Shape;634;p58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7" name="Google Shape;636;p58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48" name="Google Shape;637;p58" descr="Google Shape;637;p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Google Shape;638;p58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750" name="Google Shape;639;p58" descr="Google Shape;639;p5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Google Shape;640;p58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758" name="Google Shape;641;p58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53" name="Google Shape;642;p58"/>
          <p:cNvSpPr txBox="1"/>
          <p:nvPr/>
        </p:nvSpPr>
        <p:spPr>
          <a:xfrm>
            <a:off x="568450" y="3778525"/>
            <a:ext cx="6619586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The right side of the equals sign </a:t>
            </a:r>
            <a:r>
              <a:rPr b="1"/>
              <a:t>always</a:t>
            </a:r>
            <a:r>
              <a:t> gets evaluated first.</a:t>
            </a:r>
          </a:p>
        </p:txBody>
      </p:sp>
      <p:sp>
        <p:nvSpPr>
          <p:cNvPr id="754" name="Google Shape;643;p58"/>
          <p:cNvSpPr txBox="1"/>
          <p:nvPr/>
        </p:nvSpPr>
        <p:spPr>
          <a:xfrm>
            <a:off x="3177625" y="2718379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grpSp>
        <p:nvGrpSpPr>
          <p:cNvPr id="75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5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756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649;p5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</a:t>
            </a:r>
          </a:p>
        </p:txBody>
      </p:sp>
      <p:pic>
        <p:nvPicPr>
          <p:cNvPr id="761" name="Google Shape;650;p59" descr="Google Shape;650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Google Shape;651;p59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763" name="Google Shape;652;p59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4" name="Google Shape;654;p59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65" name="Google Shape;655;p59" descr="Google Shape;655;p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Google Shape;656;p59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767" name="Google Shape;657;p59" descr="Google Shape;657;p5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Google Shape;658;p59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778" name="Google Shape;659;p59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0" name="Google Shape;660;p59"/>
          <p:cNvSpPr txBox="1"/>
          <p:nvPr/>
        </p:nvSpPr>
        <p:spPr>
          <a:xfrm>
            <a:off x="3626358" y="4190912"/>
            <a:ext cx="55764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This is a new Python object!</a:t>
            </a:r>
          </a:p>
        </p:txBody>
      </p:sp>
      <p:sp>
        <p:nvSpPr>
          <p:cNvPr id="771" name="Google Shape;661;p59"/>
          <p:cNvSpPr txBox="1"/>
          <p:nvPr/>
        </p:nvSpPr>
        <p:spPr>
          <a:xfrm>
            <a:off x="3177625" y="2718379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pic>
        <p:nvPicPr>
          <p:cNvPr id="772" name="Google Shape;662;p59" descr="Google Shape;662;p5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Google Shape;663;p59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3</a:t>
            </a:r>
          </a:p>
        </p:txBody>
      </p:sp>
      <p:pic>
        <p:nvPicPr>
          <p:cNvPr id="774" name="Google Shape;664;p59" descr="Google Shape;664;p5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17"/>
          <a:stretch>
            <a:fillRect/>
          </a:stretch>
        </p:blipFill>
        <p:spPr>
          <a:xfrm rot="3655776" flipH="1">
            <a:off x="7634058" y="2801127"/>
            <a:ext cx="2058607" cy="1368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7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776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670;p6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  <a:endParaRPr/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</a:t>
            </a:r>
          </a:p>
        </p:txBody>
      </p:sp>
      <p:pic>
        <p:nvPicPr>
          <p:cNvPr id="781" name="Google Shape;671;p60" descr="Google Shape;671;p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Google Shape;672;p60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783" name="Google Shape;673;p60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4" name="Google Shape;675;p60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85" name="Google Shape;676;p60" descr="Google Shape;676;p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Google Shape;677;p60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num_picked</a:t>
            </a:r>
          </a:p>
        </p:txBody>
      </p:sp>
      <p:pic>
        <p:nvPicPr>
          <p:cNvPr id="787" name="Google Shape;678;p60" descr="Google Shape;678;p6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Google Shape;679;p60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2</a:t>
            </a:r>
          </a:p>
        </p:txBody>
      </p:sp>
      <p:sp>
        <p:nvSpPr>
          <p:cNvPr id="797" name="Google Shape;680;p60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90" name="Google Shape;681;p60"/>
          <p:cNvSpPr txBox="1"/>
          <p:nvPr/>
        </p:nvSpPr>
        <p:spPr>
          <a:xfrm>
            <a:off x="155850" y="3867949"/>
            <a:ext cx="88323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Python handles all the baggage for you when you use variables.</a:t>
            </a:r>
          </a:p>
        </p:txBody>
      </p:sp>
      <p:sp>
        <p:nvSpPr>
          <p:cNvPr id="791" name="Google Shape;682;p60"/>
          <p:cNvSpPr txBox="1"/>
          <p:nvPr/>
        </p:nvSpPr>
        <p:spPr>
          <a:xfrm>
            <a:off x="3177625" y="2718379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pic>
        <p:nvPicPr>
          <p:cNvPr id="792" name="Google Shape;683;p60" descr="Google Shape;683;p6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Google Shape;684;p60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3</a:t>
            </a:r>
          </a:p>
        </p:txBody>
      </p:sp>
      <p:grpSp>
        <p:nvGrpSpPr>
          <p:cNvPr id="79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9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79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 Variable Example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925;p91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r>
              <a:t>How do computer get user input?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ython must be installed and configured prior to use…"/>
          <p:cNvSpPr txBox="1">
            <a:spLocks noGrp="1"/>
          </p:cNvSpPr>
          <p:nvPr>
            <p:ph type="body" idx="4294967295"/>
          </p:nvPr>
        </p:nvSpPr>
        <p:spPr>
          <a:xfrm>
            <a:off x="1019869" y="1200150"/>
            <a:ext cx="6985365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Python must be installed and configured prior to use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One of the items installed is the Python interpreter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Python interpreter can be used in two modes: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Interactive mode: enter statements on keyboard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Script mode: save statements in Python script</a:t>
            </a:r>
          </a:p>
        </p:txBody>
      </p:sp>
      <p:grpSp>
        <p:nvGrpSpPr>
          <p:cNvPr id="29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289" name="Using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Using Python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1" build="p" bldLvl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0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2" name="input funct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input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804" name="Rectangle 1"/>
          <p:cNvSpPr/>
          <p:nvPr/>
        </p:nvSpPr>
        <p:spPr>
          <a:xfrm>
            <a:off x="1516525" y="823225"/>
            <a:ext cx="6110950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algn="ctr"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 num1 = </a:t>
            </a:r>
            <a:r>
              <a:rPr>
                <a:solidFill>
                  <a:srgbClr val="000080"/>
                </a:solidFill>
              </a:rPr>
              <a:t>input</a:t>
            </a:r>
            <a:r>
              <a:t>(</a:t>
            </a:r>
            <a:r>
              <a:rPr b="1">
                <a:solidFill>
                  <a:srgbClr val="008080"/>
                </a:solidFill>
              </a:rPr>
              <a:t>"Enter first number: "</a:t>
            </a:r>
            <a:r>
              <a:t>)</a:t>
            </a:r>
            <a:br/>
            <a:endParaRPr/>
          </a:p>
        </p:txBody>
      </p:sp>
      <p:sp>
        <p:nvSpPr>
          <p:cNvPr id="80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5900" y="1810276"/>
            <a:ext cx="6311900" cy="2850626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 b="1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gets text input from the user</a:t>
            </a:r>
          </a:p>
          <a:p>
            <a:pPr marL="244928" indent="-244928">
              <a:defRPr sz="2000"/>
            </a:pPr>
            <a:r>
              <a:t>Prints text specified in double/single quotes</a:t>
            </a:r>
          </a:p>
          <a:p>
            <a:pPr marL="671512" lvl="1" indent="-214312">
              <a:spcBef>
                <a:spcPts val="400"/>
              </a:spcBef>
              <a:defRPr sz="1800"/>
            </a:pPr>
            <a:r>
              <a:t>Then waits for user input</a:t>
            </a:r>
            <a:endParaRPr sz="2000"/>
          </a:p>
          <a:p>
            <a:pPr marL="671512" lvl="1" indent="-214312">
              <a:spcBef>
                <a:spcPts val="400"/>
              </a:spcBef>
              <a:defRPr sz="1800"/>
            </a:pPr>
            <a:r>
              <a:t>Here, user input from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t> is put in a </a:t>
            </a:r>
            <a:r>
              <a:rPr b="1" u="sng"/>
              <a:t>variable</a:t>
            </a:r>
            <a:r>
              <a:t>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t>)</a:t>
            </a:r>
            <a:endParaRPr sz="2000"/>
          </a:p>
          <a:p>
            <a:pPr marL="671512" lvl="1" indent="-214312">
              <a:spcBef>
                <a:spcPts val="400"/>
              </a:spcBef>
              <a:defRPr sz="1800"/>
            </a:pPr>
            <a:r>
              <a:t>The user input is considered text, even if user entered a number</a:t>
            </a:r>
            <a:endParaRPr sz="2000"/>
          </a:p>
          <a:p>
            <a:pPr marL="244928" indent="-244928">
              <a:defRPr sz="2000"/>
            </a:pPr>
            <a:r>
              <a:t>We'll talk more about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t> function later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" grpId="1" build="p" bldLvl="5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732;p68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r>
              <a:t>Data Types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748;p7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The suitcase analogy</a:t>
            </a:r>
          </a:p>
        </p:txBody>
      </p:sp>
      <p:sp>
        <p:nvSpPr>
          <p:cNvPr id="810" name="Google Shape;749;p7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 b="1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You can think about a Python object as a suitcase stored in your computer’s memory.</a:t>
            </a:r>
            <a:br/>
            <a:endParaRPr/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A variable is a luggage tag for your </a:t>
            </a:r>
            <a:br/>
            <a:r>
              <a:t>suitcase that gives it a name!</a:t>
            </a:r>
            <a:br/>
            <a:endParaRPr/>
          </a:p>
        </p:txBody>
      </p:sp>
      <p:pic>
        <p:nvPicPr>
          <p:cNvPr id="811" name="Google Shape;750;p70" descr="Google Shape;750;p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825" y="2754600"/>
            <a:ext cx="2087652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Google Shape;751;p70"/>
          <p:cNvSpPr/>
          <p:nvPr/>
        </p:nvSpPr>
        <p:spPr>
          <a:xfrm flipV="1">
            <a:off x="5480625" y="3697325"/>
            <a:ext cx="928201" cy="4413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13" name="Google Shape;753;p70" descr="Google Shape;753;p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46247" y="3867374"/>
            <a:ext cx="1034302" cy="61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Google Shape;754;p70"/>
          <p:cNvSpPr txBox="1"/>
          <p:nvPr/>
        </p:nvSpPr>
        <p:spPr>
          <a:xfrm>
            <a:off x="4446249" y="3931749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name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759;p7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The suitcase analogy</a:t>
            </a:r>
          </a:p>
        </p:txBody>
      </p:sp>
      <p:sp>
        <p:nvSpPr>
          <p:cNvPr id="817" name="Google Shape;760;p7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 b="1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pic>
        <p:nvPicPr>
          <p:cNvPr id="818" name="Google Shape;761;p71" descr="Google Shape;761;p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Google Shape;762;p71"/>
          <p:cNvSpPr/>
          <p:nvPr/>
        </p:nvSpPr>
        <p:spPr>
          <a:xfrm flipV="1">
            <a:off x="3581261" y="3514475"/>
            <a:ext cx="928201" cy="4413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20" name="Google Shape;764;p71" descr="Google Shape;764;p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46886" y="3684523"/>
            <a:ext cx="1034301" cy="61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Google Shape;765;p71"/>
          <p:cNvSpPr txBox="1"/>
          <p:nvPr/>
        </p:nvSpPr>
        <p:spPr>
          <a:xfrm>
            <a:off x="2546887" y="37489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name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770;p7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The suitcase analogy</a:t>
            </a:r>
          </a:p>
        </p:txBody>
      </p:sp>
      <p:sp>
        <p:nvSpPr>
          <p:cNvPr id="824" name="Google Shape;771;p7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 b="1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pic>
        <p:nvPicPr>
          <p:cNvPr id="825" name="Google Shape;772;p72" descr="Google Shape;772;p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Google Shape;773;p72"/>
          <p:cNvSpPr/>
          <p:nvPr/>
        </p:nvSpPr>
        <p:spPr>
          <a:xfrm>
            <a:off x="3583398" y="3499000"/>
            <a:ext cx="1374583" cy="1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827" name="Google Shape;775;p72" descr="Google Shape;775;p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25140" y="3135201"/>
            <a:ext cx="1956026" cy="11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Google Shape;774;p72"/>
          <p:cNvSpPr txBox="1"/>
          <p:nvPr/>
        </p:nvSpPr>
        <p:spPr>
          <a:xfrm>
            <a:off x="1622899" y="34913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829" name="Google Shape;776;p72"/>
          <p:cNvSpPr txBox="1"/>
          <p:nvPr/>
        </p:nvSpPr>
        <p:spPr>
          <a:xfrm>
            <a:off x="5299342" y="31651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sp>
        <p:nvSpPr>
          <p:cNvPr id="830" name="Google Shape;777;p72"/>
          <p:cNvSpPr txBox="1"/>
          <p:nvPr/>
        </p:nvSpPr>
        <p:spPr>
          <a:xfrm>
            <a:off x="2904150" y="2254775"/>
            <a:ext cx="33357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sz="20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num_flowers = 5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782;p7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The suitcase analogy</a:t>
            </a:r>
          </a:p>
        </p:txBody>
      </p:sp>
      <p:sp>
        <p:nvSpPr>
          <p:cNvPr id="834" name="Google Shape;783;p7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 b="1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pic>
        <p:nvPicPr>
          <p:cNvPr id="835" name="Google Shape;784;p73" descr="Google Shape;784;p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Google Shape;785;p73"/>
          <p:cNvSpPr/>
          <p:nvPr/>
        </p:nvSpPr>
        <p:spPr>
          <a:xfrm>
            <a:off x="3583398" y="3499000"/>
            <a:ext cx="1374583" cy="1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837" name="Google Shape;787;p73" descr="Google Shape;787;p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25140" y="3135201"/>
            <a:ext cx="1956026" cy="11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Google Shape;786;p73"/>
          <p:cNvSpPr txBox="1"/>
          <p:nvPr/>
        </p:nvSpPr>
        <p:spPr>
          <a:xfrm>
            <a:off x="1622899" y="34913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839" name="Google Shape;788;p73"/>
          <p:cNvSpPr txBox="1"/>
          <p:nvPr/>
        </p:nvSpPr>
        <p:spPr>
          <a:xfrm>
            <a:off x="5299342" y="31651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pic>
        <p:nvPicPr>
          <p:cNvPr id="840" name="Google Shape;789;p73" descr="Google Shape;789;p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1728510">
            <a:off x="6580151" y="3184572"/>
            <a:ext cx="1102199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Google Shape;790;p73"/>
          <p:cNvSpPr txBox="1"/>
          <p:nvPr/>
        </p:nvSpPr>
        <p:spPr>
          <a:xfrm>
            <a:off x="6649100" y="2764625"/>
            <a:ext cx="2664367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5 is an integer</a:t>
            </a:r>
          </a:p>
        </p:txBody>
      </p:sp>
      <p:sp>
        <p:nvSpPr>
          <p:cNvPr id="842" name="Google Shape;791;p73"/>
          <p:cNvSpPr txBox="1"/>
          <p:nvPr/>
        </p:nvSpPr>
        <p:spPr>
          <a:xfrm>
            <a:off x="2904150" y="2254775"/>
            <a:ext cx="33357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sz="20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num_flowers = 5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796;p7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The suitcase analogy</a:t>
            </a:r>
          </a:p>
        </p:txBody>
      </p:sp>
      <p:sp>
        <p:nvSpPr>
          <p:cNvPr id="846" name="Google Shape;797;p7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 b="1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pic>
        <p:nvPicPr>
          <p:cNvPr id="847" name="Google Shape;798;p74" descr="Google Shape;798;p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Google Shape;799;p74"/>
          <p:cNvSpPr/>
          <p:nvPr/>
        </p:nvSpPr>
        <p:spPr>
          <a:xfrm>
            <a:off x="3583398" y="3499000"/>
            <a:ext cx="1374583" cy="1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849" name="Google Shape;801;p74" descr="Google Shape;801;p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25140" y="3135201"/>
            <a:ext cx="1956026" cy="11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Google Shape;800;p74"/>
          <p:cNvSpPr txBox="1"/>
          <p:nvPr/>
        </p:nvSpPr>
        <p:spPr>
          <a:xfrm>
            <a:off x="1622899" y="34913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851" name="Google Shape;802;p74"/>
          <p:cNvSpPr txBox="1"/>
          <p:nvPr/>
        </p:nvSpPr>
        <p:spPr>
          <a:xfrm>
            <a:off x="5299342" y="31651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</a:t>
            </a:r>
          </a:p>
        </p:txBody>
      </p:sp>
      <p:pic>
        <p:nvPicPr>
          <p:cNvPr id="852" name="Google Shape;803;p74" descr="Google Shape;803;p7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1728510">
            <a:off x="6580151" y="3184572"/>
            <a:ext cx="1102199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Google Shape;805;p74"/>
          <p:cNvSpPr txBox="1"/>
          <p:nvPr/>
        </p:nvSpPr>
        <p:spPr>
          <a:xfrm rot="16200000">
            <a:off x="3729200" y="3381050"/>
            <a:ext cx="18462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int</a:t>
            </a:r>
          </a:p>
        </p:txBody>
      </p:sp>
      <p:sp>
        <p:nvSpPr>
          <p:cNvPr id="854" name="Google Shape;806;p74"/>
          <p:cNvSpPr txBox="1"/>
          <p:nvPr/>
        </p:nvSpPr>
        <p:spPr>
          <a:xfrm>
            <a:off x="2904150" y="2254775"/>
            <a:ext cx="33357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sz="20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num_flowers = 5</a:t>
            </a:r>
          </a:p>
        </p:txBody>
      </p:sp>
      <p:sp>
        <p:nvSpPr>
          <p:cNvPr id="855" name="Google Shape;790;p73"/>
          <p:cNvSpPr txBox="1"/>
          <p:nvPr/>
        </p:nvSpPr>
        <p:spPr>
          <a:xfrm>
            <a:off x="6649100" y="2764625"/>
            <a:ext cx="2664367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5 is an integer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11;p7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The suitcase analogy</a:t>
            </a:r>
          </a:p>
        </p:txBody>
      </p:sp>
      <p:sp>
        <p:nvSpPr>
          <p:cNvPr id="859" name="Google Shape;812;p7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</a:p>
          <a:p>
            <a:pPr marL="914400" lvl="1" indent="-355600">
              <a:buSzPts val="2000"/>
              <a:defRPr sz="2000" b="1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pic>
        <p:nvPicPr>
          <p:cNvPr id="860" name="Google Shape;813;p75" descr="Google Shape;813;p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Google Shape;814;p75"/>
          <p:cNvSpPr/>
          <p:nvPr/>
        </p:nvSpPr>
        <p:spPr>
          <a:xfrm>
            <a:off x="3583398" y="3499000"/>
            <a:ext cx="1374583" cy="1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862" name="Google Shape;816;p75" descr="Google Shape;816;p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25140" y="3135201"/>
            <a:ext cx="1956026" cy="11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Google Shape;815;p75"/>
          <p:cNvSpPr txBox="1"/>
          <p:nvPr/>
        </p:nvSpPr>
        <p:spPr>
          <a:xfrm>
            <a:off x="1622899" y="34913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num_flowers</a:t>
            </a:r>
          </a:p>
        </p:txBody>
      </p:sp>
      <p:sp>
        <p:nvSpPr>
          <p:cNvPr id="864" name="Google Shape;817;p75"/>
          <p:cNvSpPr txBox="1"/>
          <p:nvPr/>
        </p:nvSpPr>
        <p:spPr>
          <a:xfrm>
            <a:off x="4904697" y="3165149"/>
            <a:ext cx="12972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5.0</a:t>
            </a:r>
          </a:p>
        </p:txBody>
      </p:sp>
      <p:pic>
        <p:nvPicPr>
          <p:cNvPr id="865" name="Google Shape;818;p75" descr="Google Shape;818;p7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1728510">
            <a:off x="6580151" y="3184572"/>
            <a:ext cx="1102199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Google Shape;819;p75"/>
          <p:cNvSpPr txBox="1"/>
          <p:nvPr/>
        </p:nvSpPr>
        <p:spPr>
          <a:xfrm>
            <a:off x="6609574" y="2384250"/>
            <a:ext cx="2964267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5.0 is a float</a:t>
            </a:r>
            <a:br/>
            <a:r>
              <a:t>(has decimals)</a:t>
            </a:r>
          </a:p>
        </p:txBody>
      </p:sp>
      <p:sp>
        <p:nvSpPr>
          <p:cNvPr id="867" name="Google Shape;820;p75"/>
          <p:cNvSpPr txBox="1"/>
          <p:nvPr/>
        </p:nvSpPr>
        <p:spPr>
          <a:xfrm rot="16200000">
            <a:off x="3729200" y="3381050"/>
            <a:ext cx="18462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float</a:t>
            </a:r>
          </a:p>
        </p:txBody>
      </p:sp>
      <p:sp>
        <p:nvSpPr>
          <p:cNvPr id="868" name="Google Shape;821;p75"/>
          <p:cNvSpPr txBox="1"/>
          <p:nvPr/>
        </p:nvSpPr>
        <p:spPr>
          <a:xfrm>
            <a:off x="2904150" y="2254775"/>
            <a:ext cx="33357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sz="20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num_flowers = 5.0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26;p76"/>
          <p:cNvSpPr txBox="1">
            <a:spLocks noGrp="1"/>
          </p:cNvSpPr>
          <p:nvPr>
            <p:ph type="title"/>
          </p:nvPr>
        </p:nvSpPr>
        <p:spPr>
          <a:xfrm>
            <a:off x="311699" y="5607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All Python objects have a type!</a:t>
            </a:r>
          </a:p>
        </p:txBody>
      </p:sp>
      <p:sp>
        <p:nvSpPr>
          <p:cNvPr id="872" name="Google Shape;827;p7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644401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Python automatically figures out the type based on the value</a:t>
            </a:r>
          </a:p>
          <a:p>
            <a:pPr marL="914400" lvl="1"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Variables are “</a:t>
            </a:r>
            <a:r>
              <a:rPr b="1"/>
              <a:t>dynamically-typed</a:t>
            </a:r>
            <a:r>
              <a:t>”: you don’t specify the type of the Python object they point to</a:t>
            </a:r>
          </a:p>
        </p:txBody>
      </p:sp>
      <p:grpSp>
        <p:nvGrpSpPr>
          <p:cNvPr id="87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7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874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33;p7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644401"/>
          </a:xfrm>
          <a:prstGeom prst="rect">
            <a:avLst/>
          </a:prstGeom>
        </p:spPr>
        <p:txBody>
          <a:bodyPr/>
          <a:lstStyle/>
          <a:p>
            <a:pPr marL="777240" lvl="1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Integers - numbers with no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</a:p>
          <a:p>
            <a:pPr marL="777240" lvl="1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Floats - numbers with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fraction = 0.2</a:t>
            </a:r>
          </a:p>
          <a:p>
            <a:pPr marL="777240" lvl="1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Booleans - true or false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is_raining_today = True</a:t>
            </a:r>
          </a:p>
          <a:p>
            <a:pPr marL="777240" lvl="1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Strings - collection of characters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myName = ‘Ayca’</a:t>
            </a:r>
          </a:p>
        </p:txBody>
      </p:sp>
      <p:grpSp>
        <p:nvGrpSpPr>
          <p:cNvPr id="88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7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879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  <p:sp>
        <p:nvSpPr>
          <p:cNvPr id="881" name="Google Shape;832;p77"/>
          <p:cNvSpPr txBox="1">
            <a:spLocks noGrp="1"/>
          </p:cNvSpPr>
          <p:nvPr>
            <p:ph type="title"/>
          </p:nvPr>
        </p:nvSpPr>
        <p:spPr>
          <a:xfrm>
            <a:off x="311699" y="5607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All Python objects have a type!</a:t>
            </a:r>
          </a:p>
        </p:txBody>
      </p:sp>
      <p:sp>
        <p:nvSpPr>
          <p:cNvPr id="882" name="Google Shape;846;p79"/>
          <p:cNvSpPr txBox="1"/>
          <p:nvPr/>
        </p:nvSpPr>
        <p:spPr>
          <a:xfrm>
            <a:off x="5578950" y="754891"/>
            <a:ext cx="3609600" cy="155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Called “doubles” in some other languages</a:t>
            </a:r>
          </a:p>
        </p:txBody>
      </p:sp>
      <p:pic>
        <p:nvPicPr>
          <p:cNvPr id="883" name="Google Shape;847;p79" descr="Google Shape;847;p7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2524435">
            <a:off x="5485793" y="2029819"/>
            <a:ext cx="1383021" cy="1084072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Google Shape;846;p79"/>
          <p:cNvSpPr txBox="1"/>
          <p:nvPr/>
        </p:nvSpPr>
        <p:spPr>
          <a:xfrm>
            <a:off x="5722883" y="2736091"/>
            <a:ext cx="36096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Represented by bool</a:t>
            </a:r>
          </a:p>
        </p:txBody>
      </p:sp>
      <p:pic>
        <p:nvPicPr>
          <p:cNvPr id="885" name="Google Shape;847;p79" descr="Google Shape;847;p7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2524435">
            <a:off x="5612793" y="3426819"/>
            <a:ext cx="1383021" cy="1084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7" grpId="1" build="p" bldLvl="5" animBg="1" advAuto="0"/>
      <p:bldP spid="882" grpId="2" animBg="1" advAuto="0"/>
      <p:bldP spid="883" grpId="3" animBg="1" advAuto="0"/>
      <p:bldP spid="884" grpId="4" animBg="1" advAuto="0"/>
      <p:bldP spid="885" grpId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hen you start Python in interactive mode, you will see a prompt…"/>
          <p:cNvSpPr txBox="1">
            <a:spLocks noGrp="1"/>
          </p:cNvSpPr>
          <p:nvPr>
            <p:ph type="body" idx="4294967295"/>
          </p:nvPr>
        </p:nvSpPr>
        <p:spPr>
          <a:xfrm>
            <a:off x="958982" y="1200150"/>
            <a:ext cx="722603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When you start Python in interactive mode, you will see a prompt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Indicates the interpreter is waiting for a Python statement to be typed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Prompt reappears after previous statement is executed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Error message displayed If you incorrectly type a statement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Good way to learn new parts of Python</a:t>
            </a:r>
          </a:p>
        </p:txBody>
      </p:sp>
      <p:grpSp>
        <p:nvGrpSpPr>
          <p:cNvPr id="29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9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294" name="Interactive Mode in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Interactive Mode in Python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1" build="p" bldLvl="5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64;p8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888" name="Google Shape;865;p8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</p:txBody>
      </p:sp>
      <p:pic>
        <p:nvPicPr>
          <p:cNvPr id="889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9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891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  <p:sp>
        <p:nvSpPr>
          <p:cNvPr id="893" name="Google Shape;873;p83"/>
          <p:cNvSpPr txBox="1"/>
          <p:nvPr/>
        </p:nvSpPr>
        <p:spPr>
          <a:xfrm>
            <a:off x="2012999" y="3931049"/>
            <a:ext cx="51180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Think/Share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1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71;p8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896" name="Google Shape;872;p8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</a:t>
            </a:r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897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9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899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1" build="p" bldLvl="5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879;p8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903" name="Google Shape;880;p8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</a:t>
            </a:r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04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0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06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886;p8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910" name="Google Shape;887;p8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11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1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13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893;p8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917" name="Google Shape;894;p8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18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1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20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00;p8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924" name="Google Shape;901;p8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If the patient has had their flu shot → </a:t>
            </a:r>
            <a:r>
              <a:rPr b="1"/>
              <a:t>boolean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25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2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27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07;p8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Suppose you’re programming for a doctor’s office...</a:t>
            </a:r>
          </a:p>
        </p:txBody>
      </p:sp>
      <p:sp>
        <p:nvSpPr>
          <p:cNvPr id="931" name="Google Shape;908;p8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</a:p>
          <a:p>
            <a:pPr indent="-355600">
              <a:buSzPts val="2000"/>
              <a:defRPr sz="2000"/>
            </a:pPr>
            <a:r>
              <a:t>If the patient has had their flu shot → </a:t>
            </a:r>
            <a:r>
              <a:rPr b="1"/>
              <a:t>boolean</a:t>
            </a:r>
          </a:p>
          <a:p>
            <a:pPr indent="-355600">
              <a:buSzPts val="2000"/>
              <a:defRPr sz="2000"/>
            </a:pPr>
            <a:r>
              <a:t>The patient’s number of children → </a:t>
            </a:r>
            <a:r>
              <a:rPr b="1"/>
              <a:t>integer</a:t>
            </a:r>
          </a:p>
        </p:txBody>
      </p:sp>
      <p:pic>
        <p:nvPicPr>
          <p:cNvPr id="932" name="Google Shape;874;p83" descr="Google Shape;874;p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3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34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3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38" name="Ex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Explicit Type Conversion</a:t>
              </a:r>
            </a:p>
          </p:txBody>
        </p:sp>
      </p:grpSp>
      <p:sp>
        <p:nvSpPr>
          <p:cNvPr id="940" name="Content Placeholder 2"/>
          <p:cNvSpPr txBox="1"/>
          <p:nvPr/>
        </p:nvSpPr>
        <p:spPr>
          <a:xfrm>
            <a:off x="1520190" y="1699591"/>
            <a:ext cx="6280982" cy="365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t> to create new real-valued number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float(num1)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5.0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/>
          </a:p>
          <a:p>
            <a:pPr marL="671512" lvl="1" indent="-214312" defTabSz="342900">
              <a:spcBef>
                <a:spcPts val="300"/>
              </a:spcBef>
              <a:buSzPct val="100000"/>
              <a:buFont typeface="Arial"/>
              <a:buChar char="–"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Note that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t> is not changed.  We created a new value.</a:t>
            </a:r>
            <a:endParaRPr sz="200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float(num2)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7.0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/>
          </a:p>
          <a:p>
            <a:pPr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num2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7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t> to create a new integer-valued number (</a:t>
            </a:r>
            <a:r>
              <a:rPr u="sng"/>
              <a:t>truncating</a:t>
            </a:r>
            <a:r>
              <a:t> anything after decimal)</a:t>
            </a:r>
            <a:endParaRPr sz="2400" b="1"/>
          </a:p>
          <a:p>
            <a:pPr lvl="2" indent="9144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int(num3) 	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1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144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int(-2.7) 	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-2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941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" grpId="1" build="p" bldLvl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4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44" name="Ex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Explicit Type Conversion</a:t>
              </a:r>
            </a:p>
          </p:txBody>
        </p:sp>
      </p:grpSp>
      <p:sp>
        <p:nvSpPr>
          <p:cNvPr id="946" name="Content Placeholder 2"/>
          <p:cNvSpPr txBox="1"/>
          <p:nvPr/>
        </p:nvSpPr>
        <p:spPr>
          <a:xfrm>
            <a:off x="1520190" y="1699591"/>
            <a:ext cx="6280982" cy="213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str(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t> to create new text out number</a:t>
            </a:r>
          </a:p>
          <a:p>
            <a:pPr lvl="1" indent="4572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float(num1)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‘5’		  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String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lvl="1" indent="4572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float(num2)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‘2’		  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String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1" indent="4572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float(num3)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‘1.9’.  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String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14400" defTabSz="342900">
              <a:spcBef>
                <a:spcPts val="300"/>
              </a:spcBef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1" build="p" bldLvl="5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732;p68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8299823" cy="4090800"/>
          </a:xfrm>
          <a:prstGeom prst="rect">
            <a:avLst/>
          </a:prstGeom>
        </p:spPr>
        <p:txBody>
          <a:bodyPr/>
          <a:lstStyle/>
          <a:p>
            <a:r>
              <a:t>Ready for another example?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9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298" name="Interactive Mode in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Interactive Mode in Python</a:t>
              </a:r>
            </a:p>
          </p:txBody>
        </p:sp>
      </p:grp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82" y="527372"/>
            <a:ext cx="7226036" cy="4516272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Rectangle"/>
          <p:cNvSpPr/>
          <p:nvPr/>
        </p:nvSpPr>
        <p:spPr>
          <a:xfrm>
            <a:off x="1241992" y="3724829"/>
            <a:ext cx="1091752" cy="12700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5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2" name="Anothe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Another Program</a:t>
              </a:r>
            </a:p>
          </p:txBody>
        </p:sp>
      </p:grpSp>
      <p:sp>
        <p:nvSpPr>
          <p:cNvPr id="954" name="Rectangle 1"/>
          <p:cNvSpPr/>
          <p:nvPr/>
        </p:nvSpPr>
        <p:spPr>
          <a:xfrm>
            <a:off x="1516525" y="589168"/>
            <a:ext cx="6621199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955" name="Rectangle 20"/>
          <p:cNvSpPr/>
          <p:nvPr/>
        </p:nvSpPr>
        <p:spPr>
          <a:xfrm>
            <a:off x="1785474" y="3536682"/>
            <a:ext cx="5422901" cy="12893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5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58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grpSp>
        <p:nvGrpSpPr>
          <p:cNvPr id="962" name="Rectangle 6"/>
          <p:cNvGrpSpPr/>
          <p:nvPr/>
        </p:nvGrpSpPr>
        <p:grpSpPr>
          <a:xfrm>
            <a:off x="1785474" y="3536682"/>
            <a:ext cx="5422901" cy="565419"/>
            <a:chOff x="0" y="0"/>
            <a:chExt cx="5422900" cy="565418"/>
          </a:xfrm>
        </p:grpSpPr>
        <p:sp>
          <p:nvSpPr>
            <p:cNvPr id="960" name="Rectangle"/>
            <p:cNvSpPr/>
            <p:nvPr/>
          </p:nvSpPr>
          <p:spPr>
            <a:xfrm>
              <a:off x="0" y="0"/>
              <a:ext cx="5422901" cy="56541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961" name="This program adds two numbers."/>
            <p:cNvSpPr txBox="1"/>
            <p:nvPr/>
          </p:nvSpPr>
          <p:spPr>
            <a:xfrm>
              <a:off x="45005" y="32519"/>
              <a:ext cx="5332890" cy="500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96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485900" y="4158604"/>
            <a:ext cx="6515100" cy="787402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 b="1">
                <a:latin typeface="Courier"/>
                <a:ea typeface="Courier"/>
                <a:cs typeface="Courier"/>
                <a:sym typeface="Courier"/>
              </a:defRPr>
            </a:pPr>
            <a:r>
              <a:t>print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is displaying a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string</a:t>
            </a:r>
          </a:p>
        </p:txBody>
      </p:sp>
      <p:sp>
        <p:nvSpPr>
          <p:cNvPr id="964" name="Rectangle 1"/>
          <p:cNvSpPr/>
          <p:nvPr/>
        </p:nvSpPr>
        <p:spPr>
          <a:xfrm>
            <a:off x="1516525" y="589168"/>
            <a:ext cx="6621199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965" name="Rectangle: Rounded Corners 4"/>
          <p:cNvSpPr/>
          <p:nvPr/>
        </p:nvSpPr>
        <p:spPr>
          <a:xfrm>
            <a:off x="1977462" y="953239"/>
            <a:ext cx="5189076" cy="2921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6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68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970" name="Rectangle 1"/>
          <p:cNvSpPr/>
          <p:nvPr/>
        </p:nvSpPr>
        <p:spPr>
          <a:xfrm>
            <a:off x="1516525" y="569225"/>
            <a:ext cx="6308594" cy="2329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971" name="Rectangle: Rounded Corners 4"/>
          <p:cNvSpPr/>
          <p:nvPr/>
        </p:nvSpPr>
        <p:spPr>
          <a:xfrm>
            <a:off x="1977462" y="1194536"/>
            <a:ext cx="5189076" cy="2921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974" name="Rectangle 6"/>
          <p:cNvGrpSpPr/>
          <p:nvPr/>
        </p:nvGrpSpPr>
        <p:grpSpPr>
          <a:xfrm>
            <a:off x="1785474" y="3536682"/>
            <a:ext cx="5422901" cy="565419"/>
            <a:chOff x="0" y="0"/>
            <a:chExt cx="5422900" cy="565418"/>
          </a:xfrm>
        </p:grpSpPr>
        <p:sp>
          <p:nvSpPr>
            <p:cNvPr id="972" name="Rectangle"/>
            <p:cNvSpPr/>
            <p:nvPr/>
          </p:nvSpPr>
          <p:spPr>
            <a:xfrm>
              <a:off x="0" y="0"/>
              <a:ext cx="5422901" cy="56541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3" name="This program adds two numbers.…"/>
            <p:cNvSpPr txBox="1"/>
            <p:nvPr/>
          </p:nvSpPr>
          <p:spPr>
            <a:xfrm>
              <a:off x="45005" y="32519"/>
              <a:ext cx="5332890" cy="500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</a:p>
          </p:txBody>
        </p:sp>
      </p:grpSp>
      <p:grpSp>
        <p:nvGrpSpPr>
          <p:cNvPr id="977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975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76" name="&quot;9&quot;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"9"</a:t>
              </a:r>
            </a:p>
          </p:txBody>
        </p:sp>
      </p:grpSp>
      <p:sp>
        <p:nvSpPr>
          <p:cNvPr id="978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sp>
        <p:nvSpPr>
          <p:cNvPr id="97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485900" y="4158604"/>
            <a:ext cx="6515100" cy="787402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 b="1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gives you back a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string</a:t>
            </a:r>
          </a:p>
          <a:p>
            <a:pPr marL="671512" lvl="1" indent="-214312">
              <a:spcBef>
                <a:spcPts val="400"/>
              </a:spcBef>
              <a:defRPr sz="1800"/>
            </a:pPr>
            <a:r>
              <a:t>Even if the user types in a number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" grpId="1" build="p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8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982" name="Show Me The Luggage!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Show Me The Luggage!</a:t>
              </a:r>
            </a:p>
          </p:txBody>
        </p:sp>
      </p:grpSp>
      <p:sp>
        <p:nvSpPr>
          <p:cNvPr id="9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545166" y="761999"/>
            <a:ext cx="6515101" cy="4178299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 b="1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gives you back a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string</a:t>
            </a:r>
          </a:p>
          <a:p>
            <a:pPr marL="0" lvl="1" indent="457200">
              <a:spcBef>
                <a:spcPts val="400"/>
              </a:spcBef>
              <a:buSzTx/>
              <a:buNone/>
              <a:defRPr sz="1800" b="1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= </a:t>
            </a:r>
            <a:r>
              <a:rPr b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"Enter first number: "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671512" lvl="1" indent="-214312">
              <a:defRPr sz="1800" b="1" i="1"/>
            </a:pP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671512" lvl="1" indent="-214312">
              <a:defRPr sz="1800" b="1" i="1"/>
            </a:pP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647700" lvl="1" indent="-190500">
              <a:defRPr sz="1200" b="1" i="1"/>
            </a:pPr>
            <a:endParaRPr b="0">
              <a:latin typeface="Consolas"/>
              <a:ea typeface="Consolas"/>
              <a:cs typeface="Consolas"/>
              <a:sym typeface="Consolas"/>
            </a:endParaRPr>
          </a:p>
          <a:p>
            <a:pPr marL="671512" lvl="1" indent="-214312">
              <a:spcBef>
                <a:spcPts val="400"/>
              </a:spcBef>
              <a:defRPr sz="1800"/>
            </a:pPr>
            <a:r>
              <a:t>We create an integer version of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endParaRPr sz="2000"/>
          </a:p>
          <a:p>
            <a:pPr marL="0" lvl="1" indent="457200">
              <a:spcBef>
                <a:spcPts val="400"/>
              </a:spcBef>
              <a:buSzTx/>
              <a:buNone/>
              <a:defRPr sz="1800">
                <a:latin typeface="Consolas"/>
                <a:ea typeface="Consolas"/>
                <a:cs typeface="Consolas"/>
                <a:sym typeface="Consolas"/>
              </a:defRPr>
            </a:pPr>
            <a:r>
              <a:t> 	num1 = </a:t>
            </a:r>
            <a:r>
              <a:rPr>
                <a:solidFill>
                  <a:srgbClr val="000080"/>
                </a:solidFill>
              </a:rPr>
              <a:t>int</a:t>
            </a:r>
            <a:r>
              <a:t>(num1)</a:t>
            </a:r>
            <a:endParaRPr sz="1400" b="1">
              <a:latin typeface="Courier"/>
              <a:ea typeface="Courier"/>
              <a:cs typeface="Courier"/>
              <a:sym typeface="Courier"/>
            </a:endParaRPr>
          </a:p>
          <a:p>
            <a:pPr marL="671512" lvl="1" indent="-214312">
              <a:spcBef>
                <a:spcPts val="400"/>
              </a:spcBef>
              <a:defRPr sz="1800"/>
            </a:pPr>
            <a:r>
              <a:t>Create a new suitcase that has </a:t>
            </a:r>
            <a:r>
              <a:rPr b="1"/>
              <a:t>int</a:t>
            </a:r>
            <a:r>
              <a:t> version of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endParaRPr sz="2000"/>
          </a:p>
          <a:p>
            <a:pPr marL="671512" lvl="1" indent="-214312">
              <a:spcBef>
                <a:spcPts val="400"/>
              </a:spcBef>
              <a:defRPr sz="1800"/>
            </a:pPr>
            <a:r>
              <a:t>Then assign the tag num1 to that piece of luggage</a:t>
            </a:r>
            <a:endParaRPr sz="2000"/>
          </a:p>
          <a:p>
            <a:pPr marL="0" lvl="1" indent="457200">
              <a:spcBef>
                <a:spcPts val="400"/>
              </a:spcBef>
              <a:buSzTx/>
              <a:buNone/>
              <a:defRPr sz="1800">
                <a:latin typeface="Consolas"/>
                <a:ea typeface="Consolas"/>
                <a:cs typeface="Consolas"/>
                <a:sym typeface="Consolas"/>
              </a:defRPr>
            </a:pPr>
            <a:r>
              <a:t>	num1 = </a:t>
            </a:r>
            <a:r>
              <a:rPr>
                <a:solidFill>
                  <a:srgbClr val="000080"/>
                </a:solidFill>
              </a:rPr>
              <a:t>int</a:t>
            </a:r>
            <a:r>
              <a:t>(num1)</a:t>
            </a:r>
          </a:p>
        </p:txBody>
      </p:sp>
      <p:grpSp>
        <p:nvGrpSpPr>
          <p:cNvPr id="992" name="Group 1"/>
          <p:cNvGrpSpPr/>
          <p:nvPr/>
        </p:nvGrpSpPr>
        <p:grpSpPr>
          <a:xfrm>
            <a:off x="2213341" y="1396825"/>
            <a:ext cx="5018261" cy="1803986"/>
            <a:chOff x="0" y="0"/>
            <a:chExt cx="5018260" cy="1803985"/>
          </a:xfrm>
        </p:grpSpPr>
        <p:grpSp>
          <p:nvGrpSpPr>
            <p:cNvPr id="990" name="Group 18"/>
            <p:cNvGrpSpPr/>
            <p:nvPr/>
          </p:nvGrpSpPr>
          <p:grpSpPr>
            <a:xfrm>
              <a:off x="0" y="120194"/>
              <a:ext cx="5018261" cy="1683792"/>
              <a:chOff x="0" y="0"/>
              <a:chExt cx="5018260" cy="1683790"/>
            </a:xfrm>
          </p:grpSpPr>
          <p:pic>
            <p:nvPicPr>
              <p:cNvPr id="985" name="Google Shape;347;p41" descr="Google Shape;347;p4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6557" y="0"/>
                <a:ext cx="1308102" cy="1004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86" name="Google Shape;344;p41" descr="Google Shape;344;p4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212358" y="232744"/>
                <a:ext cx="1991731" cy="6052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87" name="Straight Arrow Connector 3"/>
              <p:cNvSpPr/>
              <p:nvPr/>
            </p:nvSpPr>
            <p:spPr>
              <a:xfrm>
                <a:off x="2204088" y="535349"/>
                <a:ext cx="1132471" cy="32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3429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988" name="Rectangle 15"/>
              <p:cNvSpPr/>
              <p:nvPr/>
            </p:nvSpPr>
            <p:spPr>
              <a:xfrm>
                <a:off x="0" y="378957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/>
              <a:p>
                <a:pPr lvl="1" indent="457200" defTabSz="342900">
                  <a:defRPr b="1">
                    <a:solidFill>
                      <a:srgbClr val="000000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num1</a:t>
                </a:r>
              </a:p>
            </p:txBody>
          </p:sp>
          <p:sp>
            <p:nvSpPr>
              <p:cNvPr id="989" name="Rectangle 17"/>
              <p:cNvSpPr/>
              <p:nvPr/>
            </p:nvSpPr>
            <p:spPr>
              <a:xfrm>
                <a:off x="3748260" y="41379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>
                <a:lvl1pPr defTabSz="342900">
                  <a:defRPr sz="1800" b="1">
                    <a:solidFill>
                      <a:srgbClr val="FFFFFF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"9"</a:t>
                </a:r>
              </a:p>
            </p:txBody>
          </p:sp>
        </p:grpSp>
        <p:sp>
          <p:nvSpPr>
            <p:cNvPr id="991" name="Google Shape;805;p74"/>
            <p:cNvSpPr/>
            <p:nvPr/>
          </p:nvSpPr>
          <p:spPr>
            <a:xfrm rot="16200000">
              <a:off x="3645172" y="692324"/>
              <a:ext cx="13846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t>string</a:t>
              </a:r>
            </a:p>
          </p:txBody>
        </p:sp>
      </p:grpSp>
      <p:grpSp>
        <p:nvGrpSpPr>
          <p:cNvPr id="997" name="Group 9"/>
          <p:cNvGrpSpPr/>
          <p:nvPr/>
        </p:nvGrpSpPr>
        <p:grpSpPr>
          <a:xfrm>
            <a:off x="2230274" y="4293342"/>
            <a:ext cx="3336560" cy="605213"/>
            <a:chOff x="0" y="0"/>
            <a:chExt cx="3336558" cy="605211"/>
          </a:xfrm>
        </p:grpSpPr>
        <p:grpSp>
          <p:nvGrpSpPr>
            <p:cNvPr id="995" name="Group 8"/>
            <p:cNvGrpSpPr/>
            <p:nvPr/>
          </p:nvGrpSpPr>
          <p:grpSpPr>
            <a:xfrm>
              <a:off x="212358" y="-1"/>
              <a:ext cx="3124201" cy="605213"/>
              <a:chOff x="0" y="0"/>
              <a:chExt cx="3124200" cy="605211"/>
            </a:xfrm>
          </p:grpSpPr>
          <p:pic>
            <p:nvPicPr>
              <p:cNvPr id="993" name="Google Shape;344;p41" descr="Google Shape;344;p4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-1" y="-1"/>
                <a:ext cx="1991732" cy="6052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94" name="Straight Arrow Connector 39"/>
              <p:cNvSpPr/>
              <p:nvPr/>
            </p:nvSpPr>
            <p:spPr>
              <a:xfrm>
                <a:off x="1991730" y="302605"/>
                <a:ext cx="1132471" cy="32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3429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996" name="Rectangle 40"/>
            <p:cNvSpPr txBox="1"/>
            <p:nvPr/>
          </p:nvSpPr>
          <p:spPr>
            <a:xfrm>
              <a:off x="0" y="146214"/>
              <a:ext cx="965270" cy="284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/>
            <a:p>
              <a:pPr lvl="1" indent="457200"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num1</a:t>
              </a:r>
            </a:p>
          </p:txBody>
        </p:sp>
      </p:grpSp>
      <p:grpSp>
        <p:nvGrpSpPr>
          <p:cNvPr id="1001" name="Group 7"/>
          <p:cNvGrpSpPr/>
          <p:nvPr/>
        </p:nvGrpSpPr>
        <p:grpSpPr>
          <a:xfrm>
            <a:off x="5592233" y="3903623"/>
            <a:ext cx="1369482" cy="1384650"/>
            <a:chOff x="0" y="0"/>
            <a:chExt cx="1369481" cy="1384649"/>
          </a:xfrm>
        </p:grpSpPr>
        <p:pic>
          <p:nvPicPr>
            <p:cNvPr id="998" name="Google Shape;347;p41" descr="Google Shape;347;p4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10623"/>
              <a:ext cx="1308101" cy="1004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9" name="Rectangle 41"/>
            <p:cNvSpPr txBox="1"/>
            <p:nvPr/>
          </p:nvSpPr>
          <p:spPr>
            <a:xfrm>
              <a:off x="549960" y="527681"/>
              <a:ext cx="218464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>
              <a:lvl1pPr defTabSz="342900">
                <a:defRPr sz="1800" b="1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1000" name="Google Shape;805;p74"/>
            <p:cNvSpPr txBox="1"/>
            <p:nvPr/>
          </p:nvSpPr>
          <p:spPr>
            <a:xfrm rot="16200000">
              <a:off x="500638" y="515805"/>
              <a:ext cx="1384650" cy="353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t>int</a:t>
              </a:r>
            </a:p>
          </p:txBody>
        </p:sp>
      </p:grpSp>
      <p:sp>
        <p:nvSpPr>
          <p:cNvPr id="1002" name="Rectangle: Rounded Corners 20"/>
          <p:cNvSpPr/>
          <p:nvPr/>
        </p:nvSpPr>
        <p:spPr>
          <a:xfrm>
            <a:off x="3125464" y="2931963"/>
            <a:ext cx="1291967" cy="3429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03" name="Rectangle: Rounded Corners 21"/>
          <p:cNvSpPr/>
          <p:nvPr/>
        </p:nvSpPr>
        <p:spPr>
          <a:xfrm>
            <a:off x="2195985" y="3966372"/>
            <a:ext cx="870214" cy="3429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04" name="Multiplication Sign 10"/>
          <p:cNvSpPr/>
          <p:nvPr/>
        </p:nvSpPr>
        <p:spPr>
          <a:xfrm>
            <a:off x="2564229" y="1533036"/>
            <a:ext cx="1831309" cy="931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34"/>
                </a:moveTo>
                <a:lnTo>
                  <a:pt x="421" y="0"/>
                </a:lnTo>
                <a:lnTo>
                  <a:pt x="10800" y="9736"/>
                </a:lnTo>
                <a:lnTo>
                  <a:pt x="21179" y="0"/>
                </a:lnTo>
                <a:lnTo>
                  <a:pt x="21600" y="1734"/>
                </a:lnTo>
                <a:lnTo>
                  <a:pt x="11935" y="10800"/>
                </a:lnTo>
                <a:lnTo>
                  <a:pt x="21600" y="19866"/>
                </a:lnTo>
                <a:lnTo>
                  <a:pt x="21179" y="21600"/>
                </a:lnTo>
                <a:lnTo>
                  <a:pt x="10800" y="11864"/>
                </a:lnTo>
                <a:lnTo>
                  <a:pt x="421" y="21600"/>
                </a:lnTo>
                <a:lnTo>
                  <a:pt x="0" y="19866"/>
                </a:lnTo>
                <a:lnTo>
                  <a:pt x="9665" y="10800"/>
                </a:lnTo>
                <a:close/>
              </a:path>
            </a:pathLst>
          </a:custGeom>
          <a:solidFill>
            <a:srgbClr val="FF0000"/>
          </a:solidFill>
          <a:ln w="3175">
            <a:solidFill>
              <a:srgbClr val="4A7EBB"/>
            </a:solidFill>
          </a:ln>
          <a:effectLst>
            <a:outerShdw blurRad="254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" grpId="1" build="p" bldLvl="5" animBg="1" advAuto="0"/>
      <p:bldP spid="992" grpId="2" animBg="1" advAuto="0"/>
      <p:bldP spid="997" grpId="7" animBg="1" advAuto="0"/>
      <p:bldP spid="1001" grpId="4" animBg="1" advAuto="0"/>
      <p:bldP spid="1002" grpId="3" animBg="1" advAuto="0"/>
      <p:bldP spid="1003" grpId="6" animBg="1" advAuto="0"/>
      <p:bldP spid="1004" grpId="5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0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7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009" name="Rectangle 1"/>
          <p:cNvSpPr/>
          <p:nvPr/>
        </p:nvSpPr>
        <p:spPr>
          <a:xfrm>
            <a:off x="1529225" y="543825"/>
            <a:ext cx="6618653" cy="2329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1010" name="Rectangle: Rounded Corners 4"/>
          <p:cNvSpPr/>
          <p:nvPr/>
        </p:nvSpPr>
        <p:spPr>
          <a:xfrm>
            <a:off x="1977462" y="1404348"/>
            <a:ext cx="5189076" cy="2921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13" name="Rectangle 6"/>
          <p:cNvGrpSpPr/>
          <p:nvPr/>
        </p:nvGrpSpPr>
        <p:grpSpPr>
          <a:xfrm>
            <a:off x="1785474" y="3536682"/>
            <a:ext cx="5422901" cy="565419"/>
            <a:chOff x="0" y="0"/>
            <a:chExt cx="5422900" cy="565418"/>
          </a:xfrm>
        </p:grpSpPr>
        <p:sp>
          <p:nvSpPr>
            <p:cNvPr id="1011" name="Rectangle"/>
            <p:cNvSpPr/>
            <p:nvPr/>
          </p:nvSpPr>
          <p:spPr>
            <a:xfrm>
              <a:off x="0" y="0"/>
              <a:ext cx="5422901" cy="56541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2" name="This program adds two numbers.…"/>
            <p:cNvSpPr txBox="1"/>
            <p:nvPr/>
          </p:nvSpPr>
          <p:spPr>
            <a:xfrm>
              <a:off x="45005" y="32519"/>
              <a:ext cx="5332890" cy="500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</a:p>
          </p:txBody>
        </p:sp>
      </p:grpSp>
      <p:sp>
        <p:nvSpPr>
          <p:cNvPr id="101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485900" y="4158604"/>
            <a:ext cx="6515100" cy="787402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/>
            </a:pPr>
            <a:r>
              <a:t>Create </a:t>
            </a:r>
            <a:r>
              <a:rPr b="1"/>
              <a:t>int</a:t>
            </a:r>
            <a:r>
              <a:t> version of </a:t>
            </a:r>
            <a:r>
              <a:rPr b="1"/>
              <a:t>string</a:t>
            </a:r>
            <a:r>
              <a:t> and assign it back to </a:t>
            </a:r>
            <a:r>
              <a:rPr sz="1800" b="1">
                <a:latin typeface="Courier"/>
                <a:ea typeface="Courier"/>
                <a:cs typeface="Courier"/>
                <a:sym typeface="Courier"/>
              </a:rPr>
              <a:t>num1</a:t>
            </a:r>
          </a:p>
        </p:txBody>
      </p:sp>
      <p:grpSp>
        <p:nvGrpSpPr>
          <p:cNvPr id="1017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15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16" name="&quot;9&quot;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"9"</a:t>
              </a:r>
            </a:p>
          </p:txBody>
        </p:sp>
      </p:grpSp>
      <p:sp>
        <p:nvSpPr>
          <p:cNvPr id="1018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2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1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023" name="Rectangle 1"/>
          <p:cNvSpPr/>
          <p:nvPr/>
        </p:nvSpPr>
        <p:spPr>
          <a:xfrm>
            <a:off x="1516525" y="429525"/>
            <a:ext cx="6319508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“</a:t>
            </a:r>
            <a:r>
              <a:rPr b="0">
                <a:solidFill>
                  <a:srgbClr val="000000"/>
                </a:solidFill>
              </a:rPr>
              <a:t>)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solidFill>
                  <a:srgbClr val="000000"/>
                </a:solidFill>
              </a:rPr>
              <a:t>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1024" name="Rectangle: Rounded Corners 4"/>
          <p:cNvSpPr/>
          <p:nvPr/>
        </p:nvSpPr>
        <p:spPr>
          <a:xfrm>
            <a:off x="1977462" y="1574284"/>
            <a:ext cx="5189076" cy="2921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27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25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6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30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28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29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031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grpSp>
        <p:nvGrpSpPr>
          <p:cNvPr id="1034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32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3" name="&quot;17&quot;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"17"</a:t>
              </a:r>
            </a:p>
          </p:txBody>
        </p:sp>
      </p:grpSp>
      <p:sp>
        <p:nvSpPr>
          <p:cNvPr id="1035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num2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3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38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040" name="Rectangle 1"/>
          <p:cNvSpPr/>
          <p:nvPr/>
        </p:nvSpPr>
        <p:spPr>
          <a:xfrm>
            <a:off x="1516525" y="429525"/>
            <a:ext cx="6110950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</a:p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1041" name="Rectangle: Rounded Corners 4"/>
          <p:cNvSpPr/>
          <p:nvPr/>
        </p:nvSpPr>
        <p:spPr>
          <a:xfrm>
            <a:off x="1977462" y="1893129"/>
            <a:ext cx="5189076" cy="2921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44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42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3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47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45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6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048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grpSp>
        <p:nvGrpSpPr>
          <p:cNvPr id="1051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49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0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17</a:t>
              </a:r>
            </a:p>
          </p:txBody>
        </p:sp>
      </p:grpSp>
      <p:sp>
        <p:nvSpPr>
          <p:cNvPr id="1052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num2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55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057" name="Rectangle 1"/>
          <p:cNvSpPr/>
          <p:nvPr/>
        </p:nvSpPr>
        <p:spPr>
          <a:xfrm>
            <a:off x="1516525" y="429525"/>
            <a:ext cx="6110950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total = num1 + num2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</a:t>
            </a:r>
          </a:p>
        </p:txBody>
      </p:sp>
      <p:sp>
        <p:nvSpPr>
          <p:cNvPr id="1058" name="Rectangle: Rounded Corners 4"/>
          <p:cNvSpPr/>
          <p:nvPr/>
        </p:nvSpPr>
        <p:spPr>
          <a:xfrm>
            <a:off x="1977462" y="2180881"/>
            <a:ext cx="5189076" cy="2921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61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59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0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64" name="Rectangle 9"/>
          <p:cNvGrpSpPr/>
          <p:nvPr/>
        </p:nvGrpSpPr>
        <p:grpSpPr>
          <a:xfrm>
            <a:off x="6608233" y="3083237"/>
            <a:ext cx="711202" cy="410612"/>
            <a:chOff x="0" y="0"/>
            <a:chExt cx="711200" cy="410611"/>
          </a:xfrm>
        </p:grpSpPr>
        <p:sp>
          <p:nvSpPr>
            <p:cNvPr id="1062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3" name="26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26</a:t>
              </a:r>
            </a:p>
          </p:txBody>
        </p:sp>
      </p:grpSp>
      <p:sp>
        <p:nvSpPr>
          <p:cNvPr id="1065" name="Rectangle 10"/>
          <p:cNvSpPr txBox="1"/>
          <p:nvPr/>
        </p:nvSpPr>
        <p:spPr>
          <a:xfrm>
            <a:off x="5706533" y="3114552"/>
            <a:ext cx="76719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total</a:t>
            </a:r>
          </a:p>
        </p:txBody>
      </p:sp>
      <p:grpSp>
        <p:nvGrpSpPr>
          <p:cNvPr id="1068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66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67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069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grpSp>
        <p:nvGrpSpPr>
          <p:cNvPr id="1072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70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1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17</a:t>
              </a:r>
            </a:p>
          </p:txBody>
        </p:sp>
      </p:grpSp>
      <p:sp>
        <p:nvSpPr>
          <p:cNvPr id="1073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num2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7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76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078" name="Rectangle 1"/>
          <p:cNvSpPr/>
          <p:nvPr/>
        </p:nvSpPr>
        <p:spPr>
          <a:xfrm>
            <a:off x="1516525" y="404125"/>
            <a:ext cx="6288749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total = num1 + num2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"The total is " </a:t>
            </a:r>
            <a:r>
              <a:rPr b="0">
                <a:solidFill>
                  <a:srgbClr val="000000"/>
                </a:solidFill>
              </a:rPr>
              <a:t>+ </a:t>
            </a:r>
            <a:r>
              <a:rPr b="0"/>
              <a:t>str</a:t>
            </a:r>
            <a:r>
              <a:rPr b="0">
                <a:solidFill>
                  <a:srgbClr val="000000"/>
                </a:solidFill>
              </a:rPr>
              <a:t>(total) + </a:t>
            </a:r>
            <a:r>
              <a:rPr>
                <a:solidFill>
                  <a:srgbClr val="008080"/>
                </a:solidFill>
              </a:rPr>
              <a:t>“."</a:t>
            </a:r>
            <a:r>
              <a:rPr b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79" name="Rectangle: Rounded Corners 4"/>
          <p:cNvSpPr/>
          <p:nvPr/>
        </p:nvSpPr>
        <p:spPr>
          <a:xfrm>
            <a:off x="2019299" y="2412353"/>
            <a:ext cx="5697985" cy="318794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82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80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1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The total is 26.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85" name="Rectangle 9"/>
          <p:cNvGrpSpPr/>
          <p:nvPr/>
        </p:nvGrpSpPr>
        <p:grpSpPr>
          <a:xfrm>
            <a:off x="6608233" y="3083237"/>
            <a:ext cx="711202" cy="410612"/>
            <a:chOff x="0" y="0"/>
            <a:chExt cx="711200" cy="410611"/>
          </a:xfrm>
        </p:grpSpPr>
        <p:sp>
          <p:nvSpPr>
            <p:cNvPr id="1083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4" name="26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26</a:t>
              </a:r>
            </a:p>
          </p:txBody>
        </p:sp>
      </p:grpSp>
      <p:sp>
        <p:nvSpPr>
          <p:cNvPr id="1086" name="Rectangle 10"/>
          <p:cNvSpPr txBox="1"/>
          <p:nvPr/>
        </p:nvSpPr>
        <p:spPr>
          <a:xfrm>
            <a:off x="5706533" y="3114552"/>
            <a:ext cx="76719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total</a:t>
            </a:r>
          </a:p>
        </p:txBody>
      </p:sp>
      <p:grpSp>
        <p:nvGrpSpPr>
          <p:cNvPr id="1089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87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88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090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grpSp>
        <p:nvGrpSpPr>
          <p:cNvPr id="1093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91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2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17</a:t>
              </a:r>
            </a:p>
          </p:txBody>
        </p:sp>
      </p:grpSp>
      <p:sp>
        <p:nvSpPr>
          <p:cNvPr id="1094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num2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9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097" name="What's Going on With print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What's Going on With 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print</a:t>
              </a:r>
            </a:p>
          </p:txBody>
        </p:sp>
      </p:grpSp>
      <p:sp>
        <p:nvSpPr>
          <p:cNvPr id="109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85900" y="812799"/>
            <a:ext cx="6413500" cy="4178298"/>
          </a:xfrm>
          <a:prstGeom prst="rect">
            <a:avLst/>
          </a:prstGeom>
        </p:spPr>
        <p:txBody>
          <a:bodyPr/>
          <a:lstStyle/>
          <a:p>
            <a:pPr marL="242479" indent="-242479" defTabSz="339470">
              <a:spcBef>
                <a:spcPts val="400"/>
              </a:spcBef>
              <a:defRPr sz="1979"/>
            </a:pPr>
            <a:r>
              <a:t>Adding strings in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t> command</a:t>
            </a:r>
            <a:endParaRPr b="1"/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 b="1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"The total is "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b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(total) + </a:t>
            </a:r>
            <a:r>
              <a:rPr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242479" indent="-242479" defTabSz="339470">
              <a:spcBef>
                <a:spcPts val="400"/>
              </a:spcBef>
              <a:defRPr sz="1979"/>
            </a:pPr>
            <a:r>
              <a:t>The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t> operator </a:t>
            </a:r>
            <a:r>
              <a:rPr u="sng"/>
              <a:t>concatenates</a:t>
            </a:r>
            <a:r>
              <a:t> strings together</a:t>
            </a:r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 b="1">
                <a:latin typeface="Courier"/>
                <a:ea typeface="Courier"/>
                <a:cs typeface="Courier"/>
                <a:sym typeface="Courier"/>
              </a:defRPr>
            </a:pPr>
            <a:r>
              <a:t>	str1 = "hi"				</a:t>
            </a:r>
            <a:endParaRPr sz="1979"/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 b="1">
                <a:latin typeface="Courier"/>
                <a:ea typeface="Courier"/>
                <a:cs typeface="Courier"/>
                <a:sym typeface="Courier"/>
              </a:defRPr>
            </a:pPr>
            <a:r>
              <a:t>	str2 = " "</a:t>
            </a:r>
            <a:endParaRPr sz="1979"/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 b="1">
                <a:latin typeface="Courier"/>
                <a:ea typeface="Courier"/>
                <a:cs typeface="Courier"/>
                <a:sym typeface="Courier"/>
              </a:defRPr>
            </a:pPr>
            <a:r>
              <a:t>	str3 = "there"</a:t>
            </a:r>
            <a:endParaRPr sz="1979"/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 b="1">
                <a:latin typeface="Courier"/>
                <a:ea typeface="Courier"/>
                <a:cs typeface="Courier"/>
                <a:sym typeface="Courier"/>
              </a:defRPr>
            </a:pPr>
            <a:r>
              <a:t>	str4 = str1 + str2 + str3</a:t>
            </a:r>
            <a:endParaRPr sz="1979"/>
          </a:p>
          <a:p>
            <a:pPr marL="242479" indent="-242479" defTabSz="339470">
              <a:spcBef>
                <a:spcPts val="400"/>
              </a:spcBef>
              <a:defRPr sz="1979" b="1">
                <a:latin typeface="Courier"/>
                <a:ea typeface="Courier"/>
                <a:cs typeface="Courier"/>
                <a:sym typeface="Courier"/>
              </a:defRPr>
            </a:pPr>
            <a:r>
              <a:t>total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is integer, so we need to create a </a:t>
            </a:r>
            <a:r>
              <a:rPr b="0" u="sng"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version</a:t>
            </a:r>
          </a:p>
          <a:p>
            <a:pPr marL="0" lvl="1" indent="452627" defTabSz="339470">
              <a:spcBef>
                <a:spcPts val="400"/>
              </a:spcBef>
              <a:buSzTx/>
              <a:buNone/>
              <a:defRPr sz="1782">
                <a:latin typeface="Consolas"/>
                <a:ea typeface="Consolas"/>
                <a:cs typeface="Consolas"/>
                <a:sym typeface="Consolas"/>
              </a:defRPr>
            </a:pPr>
            <a:r>
              <a:t> 	str(total)</a:t>
            </a:r>
            <a:endParaRPr sz="1386" b="1">
              <a:latin typeface="Courier"/>
              <a:ea typeface="Courier"/>
              <a:cs typeface="Courier"/>
              <a:sym typeface="Courier"/>
            </a:endParaRPr>
          </a:p>
          <a:p>
            <a:pPr marL="664797" lvl="1" indent="-212169" defTabSz="339470">
              <a:spcBef>
                <a:spcPts val="400"/>
              </a:spcBef>
              <a:defRPr sz="1782"/>
            </a:pPr>
            <a:r>
              <a:t>String version of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total</a:t>
            </a:r>
            <a:r>
              <a:t> is a new value that is concatenated to produce final string that is printed</a:t>
            </a:r>
            <a:endParaRPr sz="1979"/>
          </a:p>
          <a:p>
            <a:pPr marL="664797" lvl="1" indent="-212169" defTabSz="339470">
              <a:spcBef>
                <a:spcPts val="400"/>
              </a:spcBef>
              <a:defRPr sz="1782"/>
            </a:pPr>
            <a:r>
              <a:t>Original variable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total</a:t>
            </a:r>
            <a:r>
              <a:t> is still an </a:t>
            </a:r>
            <a:r>
              <a:rPr b="1"/>
              <a:t>int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9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tatements entered in interactive mode are not saved as a program…"/>
          <p:cNvSpPr txBox="1">
            <a:spLocks noGrp="1"/>
          </p:cNvSpPr>
          <p:nvPr>
            <p:ph type="body" idx="4294967295"/>
          </p:nvPr>
        </p:nvSpPr>
        <p:spPr>
          <a:xfrm>
            <a:off x="1019042" y="1200150"/>
            <a:ext cx="710591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Statements entered in interactive mode are not saved as a program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To have a program use script mode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Save a set of Python statements in a file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The filename should have the .py extension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To run the file, or script, type </a:t>
            </a:r>
          </a:p>
          <a:p>
            <a:pPr marL="214312" lvl="1" indent="242887" defTabSz="6858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 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214312" lvl="1" indent="242887" defTabSz="6858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at the operating system command line</a:t>
            </a:r>
          </a:p>
        </p:txBody>
      </p:sp>
      <p:grpSp>
        <p:nvGrpSpPr>
          <p:cNvPr id="30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0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305" name="Writing and Running in Script Mod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Writing and Running in Script Mode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1" build="p" bldLvl="5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0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2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Recall, Our Program</a:t>
              </a:r>
            </a:p>
          </p:txBody>
        </p:sp>
      </p:grpSp>
      <p:sp>
        <p:nvSpPr>
          <p:cNvPr id="1104" name="Rectangle 1"/>
          <p:cNvSpPr/>
          <p:nvPr/>
        </p:nvSpPr>
        <p:spPr>
          <a:xfrm>
            <a:off x="1516525" y="429525"/>
            <a:ext cx="6110950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total = num1 + num2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"The total is " </a:t>
            </a:r>
            <a:r>
              <a:rPr b="0">
                <a:solidFill>
                  <a:srgbClr val="000000"/>
                </a:solidFill>
              </a:rPr>
              <a:t>+ </a:t>
            </a:r>
            <a:r>
              <a:rPr b="0"/>
              <a:t>str</a:t>
            </a:r>
            <a:r>
              <a:rPr b="0">
                <a:solidFill>
                  <a:srgbClr val="000000"/>
                </a:solidFill>
              </a:rPr>
              <a:t>(total) + </a:t>
            </a:r>
            <a:r>
              <a:rPr>
                <a:solidFill>
                  <a:srgbClr val="008080"/>
                </a:solidFill>
              </a:rPr>
              <a:t>"."</a:t>
            </a:r>
            <a:r>
              <a:rPr b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05" name="Rectangle: Rounded Corners 4"/>
          <p:cNvSpPr/>
          <p:nvPr/>
        </p:nvSpPr>
        <p:spPr>
          <a:xfrm>
            <a:off x="2019299" y="2426050"/>
            <a:ext cx="5283201" cy="318793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108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106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07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The total is 26.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111" name="Rectangle 9"/>
          <p:cNvGrpSpPr/>
          <p:nvPr/>
        </p:nvGrpSpPr>
        <p:grpSpPr>
          <a:xfrm>
            <a:off x="6608233" y="3083237"/>
            <a:ext cx="711202" cy="410612"/>
            <a:chOff x="0" y="0"/>
            <a:chExt cx="711200" cy="410611"/>
          </a:xfrm>
        </p:grpSpPr>
        <p:sp>
          <p:nvSpPr>
            <p:cNvPr id="1109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0" name="26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26</a:t>
              </a:r>
            </a:p>
          </p:txBody>
        </p:sp>
      </p:grpSp>
      <p:sp>
        <p:nvSpPr>
          <p:cNvPr id="1112" name="Rectangle 10"/>
          <p:cNvSpPr txBox="1"/>
          <p:nvPr/>
        </p:nvSpPr>
        <p:spPr>
          <a:xfrm>
            <a:off x="5706533" y="3114552"/>
            <a:ext cx="76719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total</a:t>
            </a:r>
          </a:p>
        </p:txBody>
      </p:sp>
      <p:grpSp>
        <p:nvGrpSpPr>
          <p:cNvPr id="1115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113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4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116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num1</a:t>
            </a:r>
          </a:p>
        </p:txBody>
      </p:sp>
      <p:grpSp>
        <p:nvGrpSpPr>
          <p:cNvPr id="1119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117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18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r>
                <a:t>17</a:t>
              </a:r>
            </a:p>
          </p:txBody>
        </p:sp>
      </p:grpSp>
      <p:sp>
        <p:nvSpPr>
          <p:cNvPr id="1120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num2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2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23" name="Side note about print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Side note about 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print</a:t>
              </a:r>
            </a:p>
          </p:txBody>
        </p:sp>
      </p:grpSp>
      <p:sp>
        <p:nvSpPr>
          <p:cNvPr id="112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85900" y="701171"/>
            <a:ext cx="6413500" cy="4178298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/>
            </a:pPr>
            <a:r>
              <a:t>You can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t> numbers by themselves directly</a:t>
            </a:r>
          </a:p>
          <a:p>
            <a:pPr marL="671512" lvl="1" indent="-214312">
              <a:spcBef>
                <a:spcPts val="400"/>
              </a:spcBef>
              <a:defRPr sz="1800"/>
            </a:pPr>
            <a:r>
              <a:t>Only need to create string version of numbers when printing other text (strings) with them</a:t>
            </a:r>
          </a:p>
        </p:txBody>
      </p:sp>
      <p:grpSp>
        <p:nvGrpSpPr>
          <p:cNvPr id="1128" name="Rectangle 4"/>
          <p:cNvGrpSpPr/>
          <p:nvPr/>
        </p:nvGrpSpPr>
        <p:grpSpPr>
          <a:xfrm>
            <a:off x="2038276" y="3586271"/>
            <a:ext cx="5067448" cy="1114819"/>
            <a:chOff x="0" y="0"/>
            <a:chExt cx="5067447" cy="1114818"/>
          </a:xfrm>
        </p:grpSpPr>
        <p:sp>
          <p:nvSpPr>
            <p:cNvPr id="1126" name="Rectangle"/>
            <p:cNvSpPr/>
            <p:nvPr/>
          </p:nvSpPr>
          <p:spPr>
            <a:xfrm>
              <a:off x="0" y="-1"/>
              <a:ext cx="5067448" cy="111482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27" name="10…"/>
            <p:cNvSpPr txBox="1"/>
            <p:nvPr/>
          </p:nvSpPr>
          <p:spPr>
            <a:xfrm>
              <a:off x="43639" y="117778"/>
              <a:ext cx="4980169" cy="879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10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3.5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sz="18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= 10</a:t>
              </a:r>
            </a:p>
          </p:txBody>
        </p:sp>
      </p:grpSp>
      <p:sp>
        <p:nvSpPr>
          <p:cNvPr id="1129" name="Rectangle 2"/>
          <p:cNvSpPr/>
          <p:nvPr/>
        </p:nvSpPr>
        <p:spPr>
          <a:xfrm>
            <a:off x="2165348" y="1699260"/>
            <a:ext cx="4165105" cy="1744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 b="1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x = </a:t>
            </a:r>
            <a:r>
              <a:rPr b="0">
                <a:solidFill>
                  <a:srgbClr val="0000FF"/>
                </a:solidFill>
              </a:rPr>
              <a:t>10</a:t>
            </a:r>
            <a:br>
              <a:rPr b="0">
                <a:solidFill>
                  <a:srgbClr val="0000FF"/>
                </a:solidFill>
              </a:rPr>
            </a:br>
            <a:r>
              <a:rPr b="0">
                <a:solidFill>
                  <a:srgbClr val="0000FF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y = </a:t>
            </a:r>
            <a:r>
              <a:rPr b="0">
                <a:solidFill>
                  <a:srgbClr val="0000FF"/>
                </a:solidFill>
              </a:rPr>
              <a:t>3.5</a:t>
            </a:r>
            <a:br>
              <a:rPr b="0">
                <a:solidFill>
                  <a:srgbClr val="0000FF"/>
                </a:solidFill>
              </a:rPr>
            </a:br>
            <a:r>
              <a:rPr b="0">
                <a:solidFill>
                  <a:srgbClr val="0000FF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(x)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(y)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"x = " </a:t>
            </a:r>
            <a:r>
              <a:rPr b="0">
                <a:solidFill>
                  <a:srgbClr val="000000"/>
                </a:solidFill>
              </a:rPr>
              <a:t>+ </a:t>
            </a:r>
            <a:r>
              <a:rPr b="0"/>
              <a:t>str</a:t>
            </a:r>
            <a:r>
              <a:rPr b="0">
                <a:solidFill>
                  <a:srgbClr val="000000"/>
                </a:solidFill>
              </a:rPr>
              <a:t>(x))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" grpId="2" animBg="1" advAuto="0"/>
      <p:bldP spid="1129" grpId="1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Rectangle 2"/>
          <p:cNvSpPr/>
          <p:nvPr/>
        </p:nvSpPr>
        <p:spPr>
          <a:xfrm>
            <a:off x="1028700" y="0"/>
            <a:ext cx="7258050" cy="51435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32" name="TextBox 1"/>
          <p:cNvSpPr txBox="1"/>
          <p:nvPr/>
        </p:nvSpPr>
        <p:spPr>
          <a:xfrm>
            <a:off x="1062989" y="1872526"/>
            <a:ext cx="7189471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342900">
              <a:defRPr sz="2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You just wrote your first </a:t>
            </a:r>
          </a:p>
          <a:p>
            <a:pPr algn="ctr" defTabSz="342900">
              <a:defRPr sz="2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Python program and learned</a:t>
            </a:r>
          </a:p>
          <a:p>
            <a:pPr algn="ctr" defTabSz="342900">
              <a:defRPr sz="2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about variables!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925;p91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512063">
              <a:defRPr sz="2688"/>
            </a:lvl1pPr>
          </a:lstStyle>
          <a:p>
            <a:r>
              <a:t>How do we process the information that we’ve stored?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930;p92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r>
              <a:t>Expressions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935;p9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Recall: expressions</a:t>
            </a:r>
          </a:p>
        </p:txBody>
      </p:sp>
      <p:sp>
        <p:nvSpPr>
          <p:cNvPr id="1139" name="Google Shape;936;p9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In Karel, we only saw “boolean expressions” that evaluate to true/false</a:t>
            </a:r>
            <a:br/>
            <a:endParaRPr/>
          </a:p>
          <a:p>
            <a:pPr indent="-355600">
              <a:buSzPts val="2000"/>
              <a:defRPr sz="2000"/>
            </a:pPr>
            <a:r>
              <a:t>In Python, expressions can evaluate to any type!</a:t>
            </a:r>
            <a:br/>
            <a:endParaRPr/>
          </a:p>
          <a:p>
            <a:pPr indent="-355600">
              <a:buSzPts val="2000"/>
              <a:defRPr sz="2000"/>
            </a:pPr>
            <a:r>
              <a:t>The computer </a:t>
            </a:r>
            <a:r>
              <a:rPr b="1"/>
              <a:t>evaluates</a:t>
            </a:r>
            <a:r>
              <a:t> expressions to a single value</a:t>
            </a:r>
            <a:br/>
            <a:endParaRPr/>
          </a:p>
          <a:p>
            <a:pPr indent="-355600">
              <a:buSzPts val="2000"/>
              <a:defRPr sz="2000"/>
            </a:pPr>
            <a:r>
              <a:t>We use </a:t>
            </a:r>
            <a:r>
              <a:rPr b="1"/>
              <a:t>operators </a:t>
            </a:r>
            <a:r>
              <a:t>to combine literals and/or variables into </a:t>
            </a:r>
            <a:r>
              <a:rPr b="1"/>
              <a:t>expressions</a:t>
            </a:r>
            <a: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9" grpId="1" build="p" bldLvl="5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941;p9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Recall: expressions</a:t>
            </a:r>
          </a:p>
        </p:txBody>
      </p:sp>
      <p:sp>
        <p:nvSpPr>
          <p:cNvPr id="1142" name="Google Shape;942;p9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In Karel, we only saw “boolean expressions” that evaluate to true/false</a:t>
            </a:r>
            <a:br/>
            <a:endParaRPr/>
          </a:p>
          <a:p>
            <a:pPr indent="-355600">
              <a:buSzPts val="2000"/>
              <a:defRPr sz="2000"/>
            </a:pPr>
            <a:r>
              <a:t>In Python, expressions can evaluate to any type!</a:t>
            </a:r>
            <a:br/>
            <a:endParaRPr/>
          </a:p>
          <a:p>
            <a:pPr indent="-355600">
              <a:buSzPts val="2000"/>
              <a:defRPr sz="2000"/>
            </a:pPr>
            <a:r>
              <a:t>The computer </a:t>
            </a:r>
            <a:r>
              <a:rPr b="1"/>
              <a:t>evaluates</a:t>
            </a:r>
            <a:r>
              <a:t> expressions to a single value.</a:t>
            </a:r>
            <a:br/>
            <a:endParaRPr/>
          </a:p>
          <a:p>
            <a:pPr indent="-355600">
              <a:buSzPts val="2000"/>
              <a:defRPr sz="2000"/>
            </a:pPr>
            <a:r>
              <a:t>We use </a:t>
            </a:r>
            <a:r>
              <a:rPr b="1"/>
              <a:t>operators </a:t>
            </a:r>
            <a:r>
              <a:t>to combine literals and/or variables into </a:t>
            </a:r>
            <a:r>
              <a:rPr b="1"/>
              <a:t>expressions</a:t>
            </a:r>
            <a:r>
              <a:t> </a:t>
            </a:r>
          </a:p>
        </p:txBody>
      </p:sp>
      <p:pic>
        <p:nvPicPr>
          <p:cNvPr id="1143" name="Google Shape;943;p94" descr="Google Shape;943;p9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H="1">
            <a:off x="3739674" y="3870975"/>
            <a:ext cx="876401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Google Shape;944;p94"/>
          <p:cNvSpPr txBox="1"/>
          <p:nvPr/>
        </p:nvSpPr>
        <p:spPr>
          <a:xfrm>
            <a:off x="4648200" y="3854324"/>
            <a:ext cx="9144000" cy="1368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Literals are Python objects</a:t>
            </a:r>
            <a:br/>
            <a:r>
              <a:t>written directly in code, e.g. the 5 in </a:t>
            </a:r>
          </a:p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rPr sz="2000" b="1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num_flowers = </a:t>
            </a:r>
            <a:r>
              <a:rPr sz="2000" b="1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2000" b="1">
              <a:solidFill>
                <a:schemeClr val="accent1"/>
              </a:solidFill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Math expression: performs calculation and gives a value…"/>
          <p:cNvSpPr txBox="1">
            <a:spLocks noGrp="1"/>
          </p:cNvSpPr>
          <p:nvPr>
            <p:ph type="body" idx="4294967295"/>
          </p:nvPr>
        </p:nvSpPr>
        <p:spPr>
          <a:xfrm>
            <a:off x="1043616" y="971550"/>
            <a:ext cx="7056768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000" b="1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Math expression: performs calculation and gives a value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Math operator</a:t>
            </a:r>
            <a:r>
              <a:rPr u="none"/>
              <a:t>: built-in tool for performing calculation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Operands</a:t>
            </a:r>
            <a:r>
              <a:rPr u="none"/>
              <a:t>: values surrounding operator</a:t>
            </a:r>
          </a:p>
          <a:p>
            <a:pPr marL="1074419" lvl="2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Variables can be used as operands</a:t>
            </a:r>
          </a:p>
          <a:p>
            <a:pPr marL="671512" lvl="1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Resulting value typically assigned to variable</a:t>
            </a:r>
          </a:p>
        </p:txBody>
      </p:sp>
      <p:grpSp>
        <p:nvGrpSpPr>
          <p:cNvPr id="114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4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48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" grpId="1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949;p9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r>
              <a:t>Arithmetic operators</a:t>
            </a:r>
          </a:p>
        </p:txBody>
      </p:sp>
      <p:sp>
        <p:nvSpPr>
          <p:cNvPr id="1152" name="Google Shape;950;p95"/>
          <p:cNvSpPr txBox="1">
            <a:spLocks noGrp="1"/>
          </p:cNvSpPr>
          <p:nvPr>
            <p:ph type="body" idx="1"/>
          </p:nvPr>
        </p:nvSpPr>
        <p:spPr>
          <a:xfrm>
            <a:off x="311699" y="953342"/>
            <a:ext cx="8520602" cy="3615533"/>
          </a:xfrm>
          <a:prstGeom prst="rect">
            <a:avLst/>
          </a:prstGeom>
        </p:spPr>
        <p:txBody>
          <a:bodyPr/>
          <a:lstStyle/>
          <a:p>
            <a:pPr marL="0" indent="0" defTabSz="859536">
              <a:buSzTx/>
              <a:buNone/>
              <a:defRPr sz="1879"/>
            </a:pPr>
            <a:r>
              <a:t>*	Multiplication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/	Division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//	Integer division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%	Modulus (remainder)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+	Addition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-	Subtraction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**	Exponentiation</a:t>
            </a:r>
          </a:p>
        </p:txBody>
      </p:sp>
      <p:sp>
        <p:nvSpPr>
          <p:cNvPr id="1153" name="Two types of division:…"/>
          <p:cNvSpPr txBox="1"/>
          <p:nvPr/>
        </p:nvSpPr>
        <p:spPr>
          <a:xfrm>
            <a:off x="3628000" y="1168884"/>
            <a:ext cx="5228794" cy="1357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44928" indent="-244928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solidFill>
                  <a:srgbClr val="000000"/>
                </a:solidFill>
              </a:defRPr>
            </a:pPr>
            <a:r>
              <a:t>Two types of division:</a:t>
            </a:r>
          </a:p>
          <a:p>
            <a:pPr marL="671512" lvl="1" indent="-214312" defTabSz="685800"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</a:t>
            </a:r>
            <a:r>
              <a:rPr>
                <a:latin typeface="+mj-lt"/>
                <a:ea typeface="+mj-ea"/>
                <a:cs typeface="+mj-cs"/>
                <a:sym typeface="Arial"/>
              </a:rPr>
              <a:t> operator performs floating point division</a:t>
            </a:r>
          </a:p>
          <a:p>
            <a:pPr marL="671512" lvl="1" indent="-214312" defTabSz="685800"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</a:t>
            </a:r>
            <a:r>
              <a:rPr>
                <a:latin typeface="+mj-lt"/>
                <a:ea typeface="+mj-ea"/>
                <a:cs typeface="+mj-cs"/>
                <a:sym typeface="Arial"/>
              </a:rPr>
              <a:t> operator performs integer division</a:t>
            </a:r>
          </a:p>
          <a:p>
            <a:pPr marL="1074419" lvl="2" indent="-160019" defTabSz="685800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Positive results truncated, negative rounded away from zero</a:t>
            </a:r>
          </a:p>
        </p:txBody>
      </p:sp>
      <p:grpSp>
        <p:nvGrpSpPr>
          <p:cNvPr id="115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1155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Performing Calculations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" grpId="1" build="p" bldLvl="5" animBg="1" advAuto="0"/>
      <p:bldP spid="1153" grpId="2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5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1159" name="Arithmetic Operator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Arithmetic Operators</a:t>
              </a:r>
            </a:p>
          </p:txBody>
        </p:sp>
      </p:grpSp>
      <p:sp>
        <p:nvSpPr>
          <p:cNvPr id="1161" name="Rectangle 1"/>
          <p:cNvSpPr/>
          <p:nvPr/>
        </p:nvSpPr>
        <p:spPr>
          <a:xfrm>
            <a:off x="1344010" y="612506"/>
            <a:ext cx="6491453" cy="6527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</p:txBody>
      </p:sp>
      <p:sp>
        <p:nvSpPr>
          <p:cNvPr id="1162" name="Content Placeholder 2"/>
          <p:cNvSpPr txBox="1"/>
          <p:nvPr/>
        </p:nvSpPr>
        <p:spPr>
          <a:xfrm>
            <a:off x="1520189" y="1241524"/>
            <a:ext cx="6446521" cy="3405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pPr marL="188595" indent="-188595" defTabSz="264032">
              <a:spcBef>
                <a:spcPts val="300"/>
              </a:spcBef>
              <a:buSzPct val="100000"/>
              <a:buFont typeface="Arial"/>
              <a:buChar char="•"/>
              <a:defRPr sz="154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Operations on numerical types (</a:t>
            </a:r>
            <a:r>
              <a:rPr sz="1386"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 and </a:t>
            </a:r>
            <a:r>
              <a:rPr sz="1386"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)</a:t>
            </a:r>
            <a:endParaRPr sz="1848"/>
          </a:p>
          <a:p>
            <a:pPr marL="188595" indent="-188595" defTabSz="264032">
              <a:spcBef>
                <a:spcPts val="300"/>
              </a:spcBef>
              <a:buSzPct val="100000"/>
              <a:buFont typeface="Arial"/>
              <a:buChar char="•"/>
              <a:defRPr sz="154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Operators</a:t>
            </a:r>
            <a:endParaRPr sz="1848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"addition"			Ex.:	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+ num2</a:t>
            </a:r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"subtraction"		Ex.: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num1 - num2</a:t>
            </a:r>
            <a:endParaRPr sz="154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"multiplication"		Ex.:	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* num2</a:t>
            </a:r>
            <a:endParaRPr sz="154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"division"			Ex.: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/ num2</a:t>
            </a:r>
            <a:endParaRPr sz="154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"integer division"	Ex.: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// num2</a:t>
            </a:r>
            <a:endParaRPr sz="154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"remainder"			Ex.: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num1 % num2</a:t>
            </a:r>
            <a:endParaRPr sz="154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"exponentiation"	Ex.:	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** num2</a:t>
            </a:r>
            <a:endParaRPr sz="1540"/>
          </a:p>
          <a:p>
            <a:pPr lvl="1" indent="352043" defTabSz="264032">
              <a:spcBef>
                <a:spcPts val="200"/>
              </a:spcBef>
              <a:defRPr sz="1386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"negation" (unary)	Ex.: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-num1</a:t>
            </a:r>
            <a:endParaRPr sz="1540"/>
          </a:p>
          <a:p>
            <a:pPr lvl="1" indent="352043" defTabSz="264032">
              <a:spcBef>
                <a:spcPts val="300"/>
              </a:spcBef>
              <a:defRPr sz="138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1540"/>
          </a:p>
        </p:txBody>
      </p:sp>
      <p:sp>
        <p:nvSpPr>
          <p:cNvPr id="1163" name="Content Placeholder 2"/>
          <p:cNvSpPr txBox="1"/>
          <p:nvPr/>
        </p:nvSpPr>
        <p:spPr>
          <a:xfrm>
            <a:off x="7042063" y="1063725"/>
            <a:ext cx="759109" cy="340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pPr marL="244928" indent="-244928" algn="ctr" defTabSz="342900">
              <a:spcBef>
                <a:spcPts val="5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ctr" defTabSz="342900">
              <a:spcBef>
                <a:spcPts val="500"/>
              </a:spcBef>
              <a:defRPr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num3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10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2.5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-5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1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1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2" grpId="1" build="p" bldLvl="5" animBg="1" advAuto="0"/>
      <p:bldP spid="1163" grpId="2" build="p" bldLvl="5" animBg="1" advAuto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595959"/>
      </a:dk1>
      <a:lt1>
        <a:srgbClr val="5A1E50"/>
      </a:lt1>
      <a:dk2>
        <a:srgbClr val="A7A7A7"/>
      </a:dk2>
      <a:lt2>
        <a:srgbClr val="535353"/>
      </a:lt2>
      <a:accent1>
        <a:srgbClr val="F2AD41"/>
      </a:accent1>
      <a:accent2>
        <a:srgbClr val="212121"/>
      </a:accent2>
      <a:accent3>
        <a:srgbClr val="5A1E50"/>
      </a:accent3>
      <a:accent4>
        <a:srgbClr val="938A80"/>
      </a:accent4>
      <a:accent5>
        <a:srgbClr val="707070"/>
      </a:accent5>
      <a:accent6>
        <a:srgbClr val="32112D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2AD41"/>
      </a:accent1>
      <a:accent2>
        <a:srgbClr val="212121"/>
      </a:accent2>
      <a:accent3>
        <a:srgbClr val="5A1E50"/>
      </a:accent3>
      <a:accent4>
        <a:srgbClr val="938A80"/>
      </a:accent4>
      <a:accent5>
        <a:srgbClr val="707070"/>
      </a:accent5>
      <a:accent6>
        <a:srgbClr val="32112D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5410</Words>
  <Application>Microsoft Macintosh PowerPoint</Application>
  <PresentationFormat>On-screen Show (16:9)</PresentationFormat>
  <Paragraphs>795</Paragraphs>
  <Slides>116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30" baseType="lpstr">
      <vt:lpstr>Arial</vt:lpstr>
      <vt:lpstr>Calibri</vt:lpstr>
      <vt:lpstr>Caveat</vt:lpstr>
      <vt:lpstr>Century Gothic</vt:lpstr>
      <vt:lpstr>Consolas</vt:lpstr>
      <vt:lpstr>Courier</vt:lpstr>
      <vt:lpstr>Courier New</vt:lpstr>
      <vt:lpstr>Helvetica</vt:lpstr>
      <vt:lpstr>Monotype Sorts</vt:lpstr>
      <vt:lpstr>Proxima Nova</vt:lpstr>
      <vt:lpstr>Proxima Nova Semibold</vt:lpstr>
      <vt:lpstr>Times New Roman</vt:lpstr>
      <vt:lpstr>Wingdings</vt:lpstr>
      <vt:lpstr>Simple Light</vt:lpstr>
      <vt:lpstr>Variables and Expressions</vt:lpstr>
      <vt:lpstr>Today’s questions</vt:lpstr>
      <vt:lpstr>Today’s  topics</vt:lpstr>
      <vt:lpstr>Welcome to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computer program typically consists of?</vt:lpstr>
      <vt:lpstr>Input, Process, Output</vt:lpstr>
      <vt:lpstr>PowerPoint Presentation</vt:lpstr>
      <vt:lpstr>How do computers output?</vt:lpstr>
      <vt:lpstr>PowerPoint Presentation</vt:lpstr>
      <vt:lpstr>Our first program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computers get input (data)?</vt:lpstr>
      <vt:lpstr>How do computers store information (data)?</vt:lpstr>
      <vt:lpstr>Your computer has memory!</vt:lpstr>
      <vt:lpstr>How do computers store information (data) in code?</vt:lpstr>
      <vt:lpstr>How do computers store information (data) in code?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computer get user input?</vt:lpstr>
      <vt:lpstr>PowerPoint Presentation</vt:lpstr>
      <vt:lpstr>Data Types</vt:lpstr>
      <vt:lpstr>The suitcase analogy</vt:lpstr>
      <vt:lpstr>The suitcase analogy</vt:lpstr>
      <vt:lpstr>The suitcase analogy</vt:lpstr>
      <vt:lpstr>The suitcase analogy</vt:lpstr>
      <vt:lpstr>The suitcase analogy</vt:lpstr>
      <vt:lpstr>The suitcase analogy</vt:lpstr>
      <vt:lpstr>All Python objects have a type!</vt:lpstr>
      <vt:lpstr>All Python objects have a type!</vt:lpstr>
      <vt:lpstr>Suppose you’re programming for a doctor’s office...</vt:lpstr>
      <vt:lpstr>Suppose you’re programming for a doctor’s office...</vt:lpstr>
      <vt:lpstr>Suppose you’re programming for a doctor’s office...</vt:lpstr>
      <vt:lpstr>Suppose you’re programming for a doctor’s office...</vt:lpstr>
      <vt:lpstr>Suppose you’re programming for a doctor’s office...</vt:lpstr>
      <vt:lpstr>Suppose you’re programming for a doctor’s office...</vt:lpstr>
      <vt:lpstr>Suppose you’re programming for a doctor’s office...</vt:lpstr>
      <vt:lpstr>PowerPoint Presentation</vt:lpstr>
      <vt:lpstr>PowerPoint Presentation</vt:lpstr>
      <vt:lpstr>Ready for another example?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process the information that we’ve stored?</vt:lpstr>
      <vt:lpstr>Expressions</vt:lpstr>
      <vt:lpstr>Recall: expressions</vt:lpstr>
      <vt:lpstr>Recall: expressions</vt:lpstr>
      <vt:lpstr>PowerPoint Presentation</vt:lpstr>
      <vt:lpstr>Arithmetic operators</vt:lpstr>
      <vt:lpstr>PowerPoint Presentation</vt:lpstr>
      <vt:lpstr>Arithmetic operators</vt:lpstr>
      <vt:lpstr>Arithmetic operators</vt:lpstr>
      <vt:lpstr>Arithmetic operators</vt:lpstr>
      <vt:lpstr>Let’s do some examples!</vt:lpstr>
      <vt:lpstr>Let’s do some examples!</vt:lpstr>
      <vt:lpstr>Let’s do some examples!</vt:lpstr>
      <vt:lpstr>Let’s do some examples!</vt:lpstr>
      <vt:lpstr>Let’s do some examples!</vt:lpstr>
      <vt:lpstr>PowerPoint Presentation</vt:lpstr>
      <vt:lpstr>PowerPoint Presentation</vt:lpstr>
      <vt:lpstr>How should we store information if it is known and never changes?</vt:lpstr>
      <vt:lpstr>How should we store information if it is known and never changes?</vt:lpstr>
      <vt:lpstr>Constants are like variables that don’t change</vt:lpstr>
      <vt:lpstr>Constants are like variables that don’t change</vt:lpstr>
      <vt:lpstr>Constants are like variables that don’t change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Variables and Expressions</dc:title>
  <cp:lastModifiedBy>Nick Troccoli</cp:lastModifiedBy>
  <cp:revision>1</cp:revision>
  <dcterms:modified xsi:type="dcterms:W3CDTF">2020-08-10T19:04:17Z</dcterms:modified>
</cp:coreProperties>
</file>